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9" r:id="rId2"/>
    <p:sldId id="358" r:id="rId3"/>
    <p:sldId id="283" r:id="rId4"/>
    <p:sldId id="262" r:id="rId5"/>
    <p:sldId id="263" r:id="rId6"/>
    <p:sldId id="287" r:id="rId7"/>
    <p:sldId id="264" r:id="rId8"/>
    <p:sldId id="290" r:id="rId9"/>
    <p:sldId id="291" r:id="rId10"/>
    <p:sldId id="266" r:id="rId11"/>
    <p:sldId id="288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57" r:id="rId21"/>
    <p:sldId id="354" r:id="rId22"/>
    <p:sldId id="302" r:id="rId23"/>
    <p:sldId id="319" r:id="rId24"/>
    <p:sldId id="303" r:id="rId25"/>
    <p:sldId id="304" r:id="rId26"/>
    <p:sldId id="305" r:id="rId27"/>
    <p:sldId id="306" r:id="rId28"/>
    <p:sldId id="318" r:id="rId29"/>
    <p:sldId id="317" r:id="rId30"/>
    <p:sldId id="355" r:id="rId31"/>
    <p:sldId id="301" r:id="rId32"/>
    <p:sldId id="292" r:id="rId33"/>
    <p:sldId id="278" r:id="rId34"/>
    <p:sldId id="293" r:id="rId35"/>
    <p:sldId id="352" r:id="rId36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60" autoAdjust="0"/>
    <p:restoredTop sz="93447" autoAdjust="0"/>
  </p:normalViewPr>
  <p:slideViewPr>
    <p:cSldViewPr>
      <p:cViewPr varScale="1">
        <p:scale>
          <a:sx n="59" d="100"/>
          <a:sy n="59" d="100"/>
        </p:scale>
        <p:origin x="796" y="5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C85D8A-EE6A-4896-A0B5-978D4818321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CC6EE535-2ADC-4AF8-8F8E-0BBB8EA21D64}">
      <dgm:prSet phldrT="[Text]"/>
      <dgm:spPr/>
      <dgm:t>
        <a:bodyPr/>
        <a:lstStyle/>
        <a:p>
          <a:r>
            <a:rPr lang="sv-SE" dirty="0">
              <a:solidFill>
                <a:schemeClr val="bg1"/>
              </a:solidFill>
            </a:rPr>
            <a:t>Fordonstyp</a:t>
          </a:r>
        </a:p>
      </dgm:t>
    </dgm:pt>
    <dgm:pt modelId="{03A0BB17-B028-467B-A878-4D0786475541}" type="parTrans" cxnId="{93E2DA30-5678-4E3E-AC57-460DCD19828D}">
      <dgm:prSet/>
      <dgm:spPr/>
      <dgm:t>
        <a:bodyPr/>
        <a:lstStyle/>
        <a:p>
          <a:endParaRPr lang="sv-SE"/>
        </a:p>
      </dgm:t>
    </dgm:pt>
    <dgm:pt modelId="{59CCCC94-6553-4460-B289-90F654F889DB}" type="sibTrans" cxnId="{93E2DA30-5678-4E3E-AC57-460DCD19828D}">
      <dgm:prSet/>
      <dgm:spPr/>
      <dgm:t>
        <a:bodyPr/>
        <a:lstStyle/>
        <a:p>
          <a:endParaRPr lang="sv-SE"/>
        </a:p>
      </dgm:t>
    </dgm:pt>
    <dgm:pt modelId="{5B215783-EC37-4F26-8FB5-404E17B05378}">
      <dgm:prSet phldrT="[Text]"/>
      <dgm:spPr/>
      <dgm:t>
        <a:bodyPr/>
        <a:lstStyle/>
        <a:p>
          <a:r>
            <a:rPr lang="sv-SE" dirty="0">
              <a:solidFill>
                <a:schemeClr val="tx1"/>
              </a:solidFill>
            </a:rPr>
            <a:t>Lastkapacitet </a:t>
          </a:r>
          <a:r>
            <a:rPr lang="sv-SE" dirty="0" err="1">
              <a:solidFill>
                <a:schemeClr val="tx1"/>
              </a:solidFill>
            </a:rPr>
            <a:t>Maxvikt</a:t>
          </a:r>
          <a:r>
            <a:rPr lang="sv-SE" dirty="0">
              <a:solidFill>
                <a:schemeClr val="tx1"/>
              </a:solidFill>
            </a:rPr>
            <a:t>/volym</a:t>
          </a:r>
          <a:endParaRPr lang="sv-SE" dirty="0"/>
        </a:p>
      </dgm:t>
    </dgm:pt>
    <dgm:pt modelId="{177B9069-7BA9-4CF6-B29F-FAA99D731E9A}" type="parTrans" cxnId="{2BFD8BC2-1686-4D11-A7A8-0668C25CB8C9}">
      <dgm:prSet/>
      <dgm:spPr/>
      <dgm:t>
        <a:bodyPr/>
        <a:lstStyle/>
        <a:p>
          <a:endParaRPr lang="sv-SE"/>
        </a:p>
      </dgm:t>
    </dgm:pt>
    <dgm:pt modelId="{07EC38AC-BAAD-4C8A-8203-6251007D5136}" type="sibTrans" cxnId="{2BFD8BC2-1686-4D11-A7A8-0668C25CB8C9}">
      <dgm:prSet/>
      <dgm:spPr/>
      <dgm:t>
        <a:bodyPr/>
        <a:lstStyle/>
        <a:p>
          <a:endParaRPr lang="sv-SE"/>
        </a:p>
      </dgm:t>
    </dgm:pt>
    <dgm:pt modelId="{B6867EA9-9497-4FD4-A7D6-96E261180955}">
      <dgm:prSet phldrT="[Text]"/>
      <dgm:spPr/>
      <dgm:t>
        <a:bodyPr/>
        <a:lstStyle/>
        <a:p>
          <a:r>
            <a:rPr lang="sv-SE" dirty="0"/>
            <a:t>Fyllnadsgrad</a:t>
          </a:r>
        </a:p>
      </dgm:t>
    </dgm:pt>
    <dgm:pt modelId="{3A18FF5C-E7BA-4219-B666-BA77389D1359}" type="parTrans" cxnId="{B8C06DEA-2F65-4E91-AD93-C971150E1EF8}">
      <dgm:prSet/>
      <dgm:spPr/>
      <dgm:t>
        <a:bodyPr/>
        <a:lstStyle/>
        <a:p>
          <a:endParaRPr lang="sv-SE"/>
        </a:p>
      </dgm:t>
    </dgm:pt>
    <dgm:pt modelId="{894880ED-2F83-4787-83FD-52D88FEBE4E3}" type="sibTrans" cxnId="{B8C06DEA-2F65-4E91-AD93-C971150E1EF8}">
      <dgm:prSet/>
      <dgm:spPr/>
      <dgm:t>
        <a:bodyPr/>
        <a:lstStyle/>
        <a:p>
          <a:endParaRPr lang="sv-SE"/>
        </a:p>
      </dgm:t>
    </dgm:pt>
    <dgm:pt modelId="{2D94B950-AAB7-4274-81BD-A61D5F6A1179}">
      <dgm:prSet phldrT="[Text]"/>
      <dgm:spPr/>
      <dgm:t>
        <a:bodyPr/>
        <a:lstStyle/>
        <a:p>
          <a:r>
            <a:rPr lang="sv-SE" dirty="0"/>
            <a:t>Andel av total </a:t>
          </a:r>
          <a:r>
            <a:rPr lang="sv-SE" dirty="0" err="1"/>
            <a:t>maxvikt</a:t>
          </a:r>
          <a:r>
            <a:rPr lang="sv-SE" dirty="0"/>
            <a:t>/volym</a:t>
          </a:r>
        </a:p>
      </dgm:t>
    </dgm:pt>
    <dgm:pt modelId="{D1080AE9-CDB1-42F2-AAE1-9CAAF5A208C2}" type="parTrans" cxnId="{EBE2D63A-28D6-4AF2-8F6A-A2AD09A010A2}">
      <dgm:prSet/>
      <dgm:spPr/>
      <dgm:t>
        <a:bodyPr/>
        <a:lstStyle/>
        <a:p>
          <a:endParaRPr lang="sv-SE"/>
        </a:p>
      </dgm:t>
    </dgm:pt>
    <dgm:pt modelId="{6BBC3AFE-F1B9-45BF-8E1F-3498A3A28277}" type="sibTrans" cxnId="{EBE2D63A-28D6-4AF2-8F6A-A2AD09A010A2}">
      <dgm:prSet/>
      <dgm:spPr/>
      <dgm:t>
        <a:bodyPr/>
        <a:lstStyle/>
        <a:p>
          <a:endParaRPr lang="sv-SE"/>
        </a:p>
      </dgm:t>
    </dgm:pt>
    <dgm:pt modelId="{DC9505DA-CCB7-452E-91E2-769A42F69ADD}">
      <dgm:prSet phldrT="[Text]"/>
      <dgm:spPr/>
      <dgm:t>
        <a:bodyPr/>
        <a:lstStyle/>
        <a:p>
          <a:r>
            <a:rPr lang="sv-SE" dirty="0"/>
            <a:t>Fordonskilometer</a:t>
          </a:r>
        </a:p>
      </dgm:t>
    </dgm:pt>
    <dgm:pt modelId="{B47CCD04-A91C-49C3-99F7-87EA18CF4032}" type="parTrans" cxnId="{0842A7C4-CF4A-4F6E-A521-FD714064DC81}">
      <dgm:prSet/>
      <dgm:spPr/>
      <dgm:t>
        <a:bodyPr/>
        <a:lstStyle/>
        <a:p>
          <a:endParaRPr lang="sv-SE"/>
        </a:p>
      </dgm:t>
    </dgm:pt>
    <dgm:pt modelId="{45958E9B-20B3-45D7-A595-B3C9C7DCDEE4}" type="sibTrans" cxnId="{0842A7C4-CF4A-4F6E-A521-FD714064DC81}">
      <dgm:prSet/>
      <dgm:spPr/>
      <dgm:t>
        <a:bodyPr/>
        <a:lstStyle/>
        <a:p>
          <a:endParaRPr lang="sv-SE"/>
        </a:p>
      </dgm:t>
    </dgm:pt>
    <dgm:pt modelId="{45C3C546-2C78-4A45-8C3F-325F0DA84397}">
      <dgm:prSet phldrT="[Text]"/>
      <dgm:spPr/>
      <dgm:t>
        <a:bodyPr/>
        <a:lstStyle/>
        <a:p>
          <a:r>
            <a:rPr lang="sv-SE" dirty="0"/>
            <a:t>Avstånd, typ av väg</a:t>
          </a:r>
        </a:p>
      </dgm:t>
    </dgm:pt>
    <dgm:pt modelId="{264EA314-8741-45AF-8118-4A5C42B938C0}" type="sibTrans" cxnId="{0F63024A-331C-48AD-950F-59C18D92F39C}">
      <dgm:prSet/>
      <dgm:spPr/>
      <dgm:t>
        <a:bodyPr/>
        <a:lstStyle/>
        <a:p>
          <a:endParaRPr lang="sv-SE"/>
        </a:p>
      </dgm:t>
    </dgm:pt>
    <dgm:pt modelId="{F79D8771-C90E-49A3-9AFF-86E8076D682C}" type="parTrans" cxnId="{0F63024A-331C-48AD-950F-59C18D92F39C}">
      <dgm:prSet/>
      <dgm:spPr/>
      <dgm:t>
        <a:bodyPr/>
        <a:lstStyle/>
        <a:p>
          <a:endParaRPr lang="sv-SE"/>
        </a:p>
      </dgm:t>
    </dgm:pt>
    <dgm:pt modelId="{C77BC1A7-4847-45E5-A3B8-9CC860DA6C7A}">
      <dgm:prSet phldrT="[Text]"/>
      <dgm:spPr/>
      <dgm:t>
        <a:bodyPr/>
        <a:lstStyle/>
        <a:p>
          <a:r>
            <a:rPr lang="sv-SE" dirty="0"/>
            <a:t>Tonkilometer</a:t>
          </a:r>
        </a:p>
      </dgm:t>
    </dgm:pt>
    <dgm:pt modelId="{3F4B3DF6-C679-4B42-9FBA-D0A93AA4F633}" type="parTrans" cxnId="{3DCAE6EF-BB2F-4706-8468-7E0DB3C2ADC6}">
      <dgm:prSet/>
      <dgm:spPr/>
      <dgm:t>
        <a:bodyPr/>
        <a:lstStyle/>
        <a:p>
          <a:endParaRPr lang="sv-SE"/>
        </a:p>
      </dgm:t>
    </dgm:pt>
    <dgm:pt modelId="{FFA35C23-B397-4F4B-9F65-AD79922E9F94}" type="sibTrans" cxnId="{3DCAE6EF-BB2F-4706-8468-7E0DB3C2ADC6}">
      <dgm:prSet/>
      <dgm:spPr/>
      <dgm:t>
        <a:bodyPr/>
        <a:lstStyle/>
        <a:p>
          <a:endParaRPr lang="sv-SE"/>
        </a:p>
      </dgm:t>
    </dgm:pt>
    <dgm:pt modelId="{28FB5A92-2DCD-43F0-ACCC-F30A54DD0870}">
      <dgm:prSet phldrT="[Text]"/>
      <dgm:spPr/>
      <dgm:t>
        <a:bodyPr/>
        <a:lstStyle/>
        <a:p>
          <a:r>
            <a:rPr lang="sv-SE" dirty="0"/>
            <a:t>Vikt multiplicerad med sträcka</a:t>
          </a:r>
        </a:p>
      </dgm:t>
    </dgm:pt>
    <dgm:pt modelId="{C43BA35E-31F8-416E-A41D-9C74E7270B58}" type="parTrans" cxnId="{5C6ABAD2-719C-4FAF-93C2-137E151BD2F1}">
      <dgm:prSet/>
      <dgm:spPr/>
      <dgm:t>
        <a:bodyPr/>
        <a:lstStyle/>
        <a:p>
          <a:endParaRPr lang="sv-SE"/>
        </a:p>
      </dgm:t>
    </dgm:pt>
    <dgm:pt modelId="{8AEA5A21-408D-4610-9578-B92AB1B3D4A5}" type="sibTrans" cxnId="{5C6ABAD2-719C-4FAF-93C2-137E151BD2F1}">
      <dgm:prSet/>
      <dgm:spPr/>
      <dgm:t>
        <a:bodyPr/>
        <a:lstStyle/>
        <a:p>
          <a:endParaRPr lang="sv-SE"/>
        </a:p>
      </dgm:t>
    </dgm:pt>
    <dgm:pt modelId="{8913BBB5-95CF-4736-88F2-99DC70516E83}">
      <dgm:prSet phldrT="[Text]"/>
      <dgm:spPr/>
      <dgm:t>
        <a:bodyPr/>
        <a:lstStyle/>
        <a:p>
          <a:r>
            <a:rPr lang="sv-SE" dirty="0"/>
            <a:t>Drivmedelsförbrukning</a:t>
          </a:r>
        </a:p>
      </dgm:t>
    </dgm:pt>
    <dgm:pt modelId="{C52E7237-EF7C-4F54-BE5F-2F27C1668532}" type="parTrans" cxnId="{B9B1D521-CBA4-4F71-8715-6A160FDA52FE}">
      <dgm:prSet/>
      <dgm:spPr/>
      <dgm:t>
        <a:bodyPr/>
        <a:lstStyle/>
        <a:p>
          <a:endParaRPr lang="sv-SE"/>
        </a:p>
      </dgm:t>
    </dgm:pt>
    <dgm:pt modelId="{95B5BC44-4C73-4E07-B9B4-1C25DD708880}" type="sibTrans" cxnId="{B9B1D521-CBA4-4F71-8715-6A160FDA52FE}">
      <dgm:prSet/>
      <dgm:spPr/>
      <dgm:t>
        <a:bodyPr/>
        <a:lstStyle/>
        <a:p>
          <a:endParaRPr lang="sv-SE"/>
        </a:p>
      </dgm:t>
    </dgm:pt>
    <dgm:pt modelId="{8FB30B53-89FB-45D6-B0AA-E5805BC3EFEA}">
      <dgm:prSet phldrT="[Text]"/>
      <dgm:spPr/>
      <dgm:t>
        <a:bodyPr/>
        <a:lstStyle/>
        <a:p>
          <a:r>
            <a:rPr lang="sv-SE" dirty="0"/>
            <a:t>Energiåtgång</a:t>
          </a:r>
        </a:p>
      </dgm:t>
    </dgm:pt>
    <dgm:pt modelId="{C9D328F6-AE0E-43AD-BFC1-9942503A5A3B}" type="parTrans" cxnId="{82D48AD2-E088-4797-A6A7-A0B45AACBB5A}">
      <dgm:prSet/>
      <dgm:spPr/>
      <dgm:t>
        <a:bodyPr/>
        <a:lstStyle/>
        <a:p>
          <a:endParaRPr lang="sv-SE"/>
        </a:p>
      </dgm:t>
    </dgm:pt>
    <dgm:pt modelId="{8C20DB24-D4A1-473A-8D48-52181835AA35}" type="sibTrans" cxnId="{82D48AD2-E088-4797-A6A7-A0B45AACBB5A}">
      <dgm:prSet/>
      <dgm:spPr/>
      <dgm:t>
        <a:bodyPr/>
        <a:lstStyle/>
        <a:p>
          <a:endParaRPr lang="sv-SE"/>
        </a:p>
      </dgm:t>
    </dgm:pt>
    <dgm:pt modelId="{7B4D5FFB-4E06-4754-A46A-97BE10AC7595}">
      <dgm:prSet phldrT="[Text]"/>
      <dgm:spPr/>
      <dgm:t>
        <a:bodyPr/>
        <a:lstStyle/>
        <a:p>
          <a:r>
            <a:rPr lang="sv-SE" dirty="0"/>
            <a:t>Miljöpåverkan</a:t>
          </a:r>
        </a:p>
      </dgm:t>
    </dgm:pt>
    <dgm:pt modelId="{96656161-5739-44CC-A010-127469EFD00A}" type="parTrans" cxnId="{51A4781A-3E2D-489D-8CF9-9610EF9DF8B4}">
      <dgm:prSet/>
      <dgm:spPr/>
      <dgm:t>
        <a:bodyPr/>
        <a:lstStyle/>
        <a:p>
          <a:endParaRPr lang="sv-SE"/>
        </a:p>
      </dgm:t>
    </dgm:pt>
    <dgm:pt modelId="{28CD6281-6768-4AF1-B36E-77B043296C38}" type="sibTrans" cxnId="{51A4781A-3E2D-489D-8CF9-9610EF9DF8B4}">
      <dgm:prSet/>
      <dgm:spPr/>
      <dgm:t>
        <a:bodyPr/>
        <a:lstStyle/>
        <a:p>
          <a:endParaRPr lang="sv-SE"/>
        </a:p>
      </dgm:t>
    </dgm:pt>
    <dgm:pt modelId="{49DB13A1-3BFE-45EF-9BFD-10D7CF9E368E}">
      <dgm:prSet phldrT="[Text]"/>
      <dgm:spPr/>
      <dgm:t>
        <a:bodyPr/>
        <a:lstStyle/>
        <a:p>
          <a:r>
            <a:rPr lang="sv-SE" dirty="0"/>
            <a:t>Utsläpp CO2, SO </a:t>
          </a:r>
          <a:r>
            <a:rPr lang="sv-SE" dirty="0" err="1"/>
            <a:t>Nox</a:t>
          </a:r>
          <a:r>
            <a:rPr lang="sv-SE" dirty="0"/>
            <a:t>, PM</a:t>
          </a:r>
        </a:p>
      </dgm:t>
    </dgm:pt>
    <dgm:pt modelId="{F07A8612-EB1A-4343-9CB8-A877237921BF}" type="parTrans" cxnId="{D7DA6338-21E1-4B11-9C64-A6D2DF45654E}">
      <dgm:prSet/>
      <dgm:spPr/>
      <dgm:t>
        <a:bodyPr/>
        <a:lstStyle/>
        <a:p>
          <a:endParaRPr lang="sv-SE"/>
        </a:p>
      </dgm:t>
    </dgm:pt>
    <dgm:pt modelId="{9F0D2FF0-F775-4000-AE55-898D286B7064}" type="sibTrans" cxnId="{D7DA6338-21E1-4B11-9C64-A6D2DF45654E}">
      <dgm:prSet/>
      <dgm:spPr/>
      <dgm:t>
        <a:bodyPr/>
        <a:lstStyle/>
        <a:p>
          <a:endParaRPr lang="sv-SE"/>
        </a:p>
      </dgm:t>
    </dgm:pt>
    <dgm:pt modelId="{AFAEBD10-CD79-459C-94C4-62B88FB5083F}">
      <dgm:prSet phldrT="[Text]"/>
      <dgm:spPr/>
      <dgm:t>
        <a:bodyPr/>
        <a:lstStyle/>
        <a:p>
          <a:r>
            <a:rPr lang="sv-SE" dirty="0"/>
            <a:t>Allokering</a:t>
          </a:r>
        </a:p>
      </dgm:t>
    </dgm:pt>
    <dgm:pt modelId="{5135141B-085D-413D-83DF-EAB2E39547A8}" type="parTrans" cxnId="{F3223218-85C6-4E94-966D-804D97616BC4}">
      <dgm:prSet/>
      <dgm:spPr/>
      <dgm:t>
        <a:bodyPr/>
        <a:lstStyle/>
        <a:p>
          <a:endParaRPr lang="sv-SE"/>
        </a:p>
      </dgm:t>
    </dgm:pt>
    <dgm:pt modelId="{8CBF49A8-39B2-4351-8F86-B9D53C063947}" type="sibTrans" cxnId="{F3223218-85C6-4E94-966D-804D97616BC4}">
      <dgm:prSet/>
      <dgm:spPr/>
      <dgm:t>
        <a:bodyPr/>
        <a:lstStyle/>
        <a:p>
          <a:endParaRPr lang="sv-SE"/>
        </a:p>
      </dgm:t>
    </dgm:pt>
    <dgm:pt modelId="{CB186F9B-7A0C-45D8-B396-DA0F58244D8F}">
      <dgm:prSet phldrT="[Text]"/>
      <dgm:spPr/>
      <dgm:t>
        <a:bodyPr/>
        <a:lstStyle/>
        <a:p>
          <a:r>
            <a:rPr lang="sv-SE" dirty="0"/>
            <a:t>Leveransens andel av de totala lasten</a:t>
          </a:r>
        </a:p>
      </dgm:t>
    </dgm:pt>
    <dgm:pt modelId="{1C66BAD9-30B7-424C-9672-3C682AAFBC07}" type="parTrans" cxnId="{CB158C47-50E3-4F3A-B777-F1F8B93A943B}">
      <dgm:prSet/>
      <dgm:spPr/>
      <dgm:t>
        <a:bodyPr/>
        <a:lstStyle/>
        <a:p>
          <a:endParaRPr lang="sv-SE"/>
        </a:p>
      </dgm:t>
    </dgm:pt>
    <dgm:pt modelId="{99D5D2BE-C566-477C-8696-BB9A554219BD}" type="sibTrans" cxnId="{CB158C47-50E3-4F3A-B777-F1F8B93A943B}">
      <dgm:prSet/>
      <dgm:spPr/>
      <dgm:t>
        <a:bodyPr/>
        <a:lstStyle/>
        <a:p>
          <a:endParaRPr lang="sv-SE"/>
        </a:p>
      </dgm:t>
    </dgm:pt>
    <dgm:pt modelId="{AFE30144-F065-4F42-9824-7A88EE6F7BB0}" type="pres">
      <dgm:prSet presAssocID="{54C85D8A-EE6A-4896-A0B5-978D48183215}" presName="Name0" presStyleCnt="0">
        <dgm:presLayoutVars>
          <dgm:dir/>
          <dgm:animLvl val="lvl"/>
          <dgm:resizeHandles val="exact"/>
        </dgm:presLayoutVars>
      </dgm:prSet>
      <dgm:spPr/>
    </dgm:pt>
    <dgm:pt modelId="{DB656CF5-C850-4131-BAC5-AF522BDC26A9}" type="pres">
      <dgm:prSet presAssocID="{CC6EE535-2ADC-4AF8-8F8E-0BBB8EA21D64}" presName="linNode" presStyleCnt="0"/>
      <dgm:spPr/>
    </dgm:pt>
    <dgm:pt modelId="{06BF37F1-8F3B-496D-9EFB-A5F462C52459}" type="pres">
      <dgm:prSet presAssocID="{CC6EE535-2ADC-4AF8-8F8E-0BBB8EA21D64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B04E48D3-FDB9-4857-A217-61F80C2731A9}" type="pres">
      <dgm:prSet presAssocID="{CC6EE535-2ADC-4AF8-8F8E-0BBB8EA21D64}" presName="descendantText" presStyleLbl="alignAccFollowNode1" presStyleIdx="0" presStyleCnt="7">
        <dgm:presLayoutVars>
          <dgm:bulletEnabled val="1"/>
        </dgm:presLayoutVars>
      </dgm:prSet>
      <dgm:spPr/>
    </dgm:pt>
    <dgm:pt modelId="{4595621B-5595-4AAE-AA22-255FD154DEEB}" type="pres">
      <dgm:prSet presAssocID="{59CCCC94-6553-4460-B289-90F654F889DB}" presName="sp" presStyleCnt="0"/>
      <dgm:spPr/>
    </dgm:pt>
    <dgm:pt modelId="{84B2AF2A-DC87-4F3F-80B5-88B8F84823DA}" type="pres">
      <dgm:prSet presAssocID="{B6867EA9-9497-4FD4-A7D6-96E261180955}" presName="linNode" presStyleCnt="0"/>
      <dgm:spPr/>
    </dgm:pt>
    <dgm:pt modelId="{1271D7B3-119C-4686-9FB7-B19B9A4C77F0}" type="pres">
      <dgm:prSet presAssocID="{B6867EA9-9497-4FD4-A7D6-96E261180955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66F7CCE6-1B37-4DCA-A8D0-64FF393C576D}" type="pres">
      <dgm:prSet presAssocID="{B6867EA9-9497-4FD4-A7D6-96E261180955}" presName="descendantText" presStyleLbl="alignAccFollowNode1" presStyleIdx="1" presStyleCnt="7">
        <dgm:presLayoutVars>
          <dgm:bulletEnabled val="1"/>
        </dgm:presLayoutVars>
      </dgm:prSet>
      <dgm:spPr/>
    </dgm:pt>
    <dgm:pt modelId="{291BA2B7-DBFB-4C37-AFD7-F4E5B08D3DCF}" type="pres">
      <dgm:prSet presAssocID="{894880ED-2F83-4787-83FD-52D88FEBE4E3}" presName="sp" presStyleCnt="0"/>
      <dgm:spPr/>
    </dgm:pt>
    <dgm:pt modelId="{3F58940A-C9E5-4FF6-89A3-8E7A1A554AC2}" type="pres">
      <dgm:prSet presAssocID="{DC9505DA-CCB7-452E-91E2-769A42F69ADD}" presName="linNode" presStyleCnt="0"/>
      <dgm:spPr/>
    </dgm:pt>
    <dgm:pt modelId="{47935BC2-5453-41CB-AF84-F77E4FB743A0}" type="pres">
      <dgm:prSet presAssocID="{DC9505DA-CCB7-452E-91E2-769A42F69ADD}" presName="parentText" presStyleLbl="node1" presStyleIdx="2" presStyleCnt="7" custLinFactNeighborX="607" custLinFactNeighborY="9862">
        <dgm:presLayoutVars>
          <dgm:chMax val="1"/>
          <dgm:bulletEnabled val="1"/>
        </dgm:presLayoutVars>
      </dgm:prSet>
      <dgm:spPr/>
    </dgm:pt>
    <dgm:pt modelId="{AC603B57-9B3E-4015-AD21-611AD3583B5A}" type="pres">
      <dgm:prSet presAssocID="{DC9505DA-CCB7-452E-91E2-769A42F69ADD}" presName="descendantText" presStyleLbl="alignAccFollowNode1" presStyleIdx="2" presStyleCnt="7">
        <dgm:presLayoutVars>
          <dgm:bulletEnabled val="1"/>
        </dgm:presLayoutVars>
      </dgm:prSet>
      <dgm:spPr/>
    </dgm:pt>
    <dgm:pt modelId="{E0FB0DDB-06E4-403A-A985-0F347760E933}" type="pres">
      <dgm:prSet presAssocID="{45958E9B-20B3-45D7-A595-B3C9C7DCDEE4}" presName="sp" presStyleCnt="0"/>
      <dgm:spPr/>
    </dgm:pt>
    <dgm:pt modelId="{FE7397BB-35E7-4B01-A52F-4C18ADB36E1B}" type="pres">
      <dgm:prSet presAssocID="{C77BC1A7-4847-45E5-A3B8-9CC860DA6C7A}" presName="linNode" presStyleCnt="0"/>
      <dgm:spPr/>
    </dgm:pt>
    <dgm:pt modelId="{63BC5588-D2F8-49D0-80CA-C3F15C07BDCE}" type="pres">
      <dgm:prSet presAssocID="{C77BC1A7-4847-45E5-A3B8-9CC860DA6C7A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6B426E42-A80C-48D8-9E37-C9ED01CC09E3}" type="pres">
      <dgm:prSet presAssocID="{C77BC1A7-4847-45E5-A3B8-9CC860DA6C7A}" presName="descendantText" presStyleLbl="alignAccFollowNode1" presStyleIdx="3" presStyleCnt="7">
        <dgm:presLayoutVars>
          <dgm:bulletEnabled val="1"/>
        </dgm:presLayoutVars>
      </dgm:prSet>
      <dgm:spPr/>
    </dgm:pt>
    <dgm:pt modelId="{5BAE0D73-0100-491D-9AAB-BB9AAF3C4EE2}" type="pres">
      <dgm:prSet presAssocID="{FFA35C23-B397-4F4B-9F65-AD79922E9F94}" presName="sp" presStyleCnt="0"/>
      <dgm:spPr/>
    </dgm:pt>
    <dgm:pt modelId="{8F0653CB-2D98-47A7-8FFF-AE98C72036FF}" type="pres">
      <dgm:prSet presAssocID="{8913BBB5-95CF-4736-88F2-99DC70516E83}" presName="linNode" presStyleCnt="0"/>
      <dgm:spPr/>
    </dgm:pt>
    <dgm:pt modelId="{5D5AE70B-2B02-4EAC-80C7-9A5E4F5FB3EE}" type="pres">
      <dgm:prSet presAssocID="{8913BBB5-95CF-4736-88F2-99DC70516E83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A2B33CBF-014B-4F25-864B-60C2A837FE0A}" type="pres">
      <dgm:prSet presAssocID="{8913BBB5-95CF-4736-88F2-99DC70516E83}" presName="descendantText" presStyleLbl="alignAccFollowNode1" presStyleIdx="4" presStyleCnt="7">
        <dgm:presLayoutVars>
          <dgm:bulletEnabled val="1"/>
        </dgm:presLayoutVars>
      </dgm:prSet>
      <dgm:spPr/>
    </dgm:pt>
    <dgm:pt modelId="{0E4C4E4F-A83E-4764-A89A-318F4C6E7BEB}" type="pres">
      <dgm:prSet presAssocID="{95B5BC44-4C73-4E07-B9B4-1C25DD708880}" presName="sp" presStyleCnt="0"/>
      <dgm:spPr/>
    </dgm:pt>
    <dgm:pt modelId="{D2267615-64F6-4E76-AE9C-AA49D60C8EC1}" type="pres">
      <dgm:prSet presAssocID="{7B4D5FFB-4E06-4754-A46A-97BE10AC7595}" presName="linNode" presStyleCnt="0"/>
      <dgm:spPr/>
    </dgm:pt>
    <dgm:pt modelId="{48E53318-4AE6-4AB1-BA5C-789EBEB756D7}" type="pres">
      <dgm:prSet presAssocID="{7B4D5FFB-4E06-4754-A46A-97BE10AC7595}" presName="parentText" presStyleLbl="node1" presStyleIdx="5" presStyleCnt="7" custLinFactNeighborX="607" custLinFactNeighborY="-1688">
        <dgm:presLayoutVars>
          <dgm:chMax val="1"/>
          <dgm:bulletEnabled val="1"/>
        </dgm:presLayoutVars>
      </dgm:prSet>
      <dgm:spPr/>
    </dgm:pt>
    <dgm:pt modelId="{2D0BC21B-A7EE-49DF-A72B-9D65BF005EF8}" type="pres">
      <dgm:prSet presAssocID="{7B4D5FFB-4E06-4754-A46A-97BE10AC7595}" presName="descendantText" presStyleLbl="alignAccFollowNode1" presStyleIdx="5" presStyleCnt="7">
        <dgm:presLayoutVars>
          <dgm:bulletEnabled val="1"/>
        </dgm:presLayoutVars>
      </dgm:prSet>
      <dgm:spPr/>
    </dgm:pt>
    <dgm:pt modelId="{36986E5C-5DE2-4532-9EF2-95F9320BACF4}" type="pres">
      <dgm:prSet presAssocID="{28CD6281-6768-4AF1-B36E-77B043296C38}" presName="sp" presStyleCnt="0"/>
      <dgm:spPr/>
    </dgm:pt>
    <dgm:pt modelId="{352C758C-94EC-4D3D-A7D2-D9A2EDA9B4FF}" type="pres">
      <dgm:prSet presAssocID="{AFAEBD10-CD79-459C-94C4-62B88FB5083F}" presName="linNode" presStyleCnt="0"/>
      <dgm:spPr/>
    </dgm:pt>
    <dgm:pt modelId="{61390FE6-0EF5-4437-B337-5867B6B34434}" type="pres">
      <dgm:prSet presAssocID="{AFAEBD10-CD79-459C-94C4-62B88FB5083F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3C55A37E-0944-4D01-B968-A663274FCE2C}" type="pres">
      <dgm:prSet presAssocID="{AFAEBD10-CD79-459C-94C4-62B88FB5083F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7C065C04-967F-431C-A720-683983E98284}" type="presOf" srcId="{8913BBB5-95CF-4736-88F2-99DC70516E83}" destId="{5D5AE70B-2B02-4EAC-80C7-9A5E4F5FB3EE}" srcOrd="0" destOrd="0" presId="urn:microsoft.com/office/officeart/2005/8/layout/vList5"/>
    <dgm:cxn modelId="{68D77917-3D5A-45A7-8791-3CC77897F8A6}" type="presOf" srcId="{DC9505DA-CCB7-452E-91E2-769A42F69ADD}" destId="{47935BC2-5453-41CB-AF84-F77E4FB743A0}" srcOrd="0" destOrd="0" presId="urn:microsoft.com/office/officeart/2005/8/layout/vList5"/>
    <dgm:cxn modelId="{F3223218-85C6-4E94-966D-804D97616BC4}" srcId="{54C85D8A-EE6A-4896-A0B5-978D48183215}" destId="{AFAEBD10-CD79-459C-94C4-62B88FB5083F}" srcOrd="6" destOrd="0" parTransId="{5135141B-085D-413D-83DF-EAB2E39547A8}" sibTransId="{8CBF49A8-39B2-4351-8F86-B9D53C063947}"/>
    <dgm:cxn modelId="{51A4781A-3E2D-489D-8CF9-9610EF9DF8B4}" srcId="{54C85D8A-EE6A-4896-A0B5-978D48183215}" destId="{7B4D5FFB-4E06-4754-A46A-97BE10AC7595}" srcOrd="5" destOrd="0" parTransId="{96656161-5739-44CC-A010-127469EFD00A}" sibTransId="{28CD6281-6768-4AF1-B36E-77B043296C38}"/>
    <dgm:cxn modelId="{B9B1D521-CBA4-4F71-8715-6A160FDA52FE}" srcId="{54C85D8A-EE6A-4896-A0B5-978D48183215}" destId="{8913BBB5-95CF-4736-88F2-99DC70516E83}" srcOrd="4" destOrd="0" parTransId="{C52E7237-EF7C-4F54-BE5F-2F27C1668532}" sibTransId="{95B5BC44-4C73-4E07-B9B4-1C25DD708880}"/>
    <dgm:cxn modelId="{93E2DA30-5678-4E3E-AC57-460DCD19828D}" srcId="{54C85D8A-EE6A-4896-A0B5-978D48183215}" destId="{CC6EE535-2ADC-4AF8-8F8E-0BBB8EA21D64}" srcOrd="0" destOrd="0" parTransId="{03A0BB17-B028-467B-A878-4D0786475541}" sibTransId="{59CCCC94-6553-4460-B289-90F654F889DB}"/>
    <dgm:cxn modelId="{CF153C31-1165-4812-B272-717AB40E9F2A}" type="presOf" srcId="{CB186F9B-7A0C-45D8-B396-DA0F58244D8F}" destId="{3C55A37E-0944-4D01-B968-A663274FCE2C}" srcOrd="0" destOrd="0" presId="urn:microsoft.com/office/officeart/2005/8/layout/vList5"/>
    <dgm:cxn modelId="{D7DA6338-21E1-4B11-9C64-A6D2DF45654E}" srcId="{7B4D5FFB-4E06-4754-A46A-97BE10AC7595}" destId="{49DB13A1-3BFE-45EF-9BFD-10D7CF9E368E}" srcOrd="0" destOrd="0" parTransId="{F07A8612-EB1A-4343-9CB8-A877237921BF}" sibTransId="{9F0D2FF0-F775-4000-AE55-898D286B7064}"/>
    <dgm:cxn modelId="{EBE2D63A-28D6-4AF2-8F6A-A2AD09A010A2}" srcId="{B6867EA9-9497-4FD4-A7D6-96E261180955}" destId="{2D94B950-AAB7-4274-81BD-A61D5F6A1179}" srcOrd="0" destOrd="0" parTransId="{D1080AE9-CDB1-42F2-AAE1-9CAAF5A208C2}" sibTransId="{6BBC3AFE-F1B9-45BF-8E1F-3498A3A28277}"/>
    <dgm:cxn modelId="{5D08C742-079C-4F9C-A790-73AE6796EA1E}" type="presOf" srcId="{49DB13A1-3BFE-45EF-9BFD-10D7CF9E368E}" destId="{2D0BC21B-A7EE-49DF-A72B-9D65BF005EF8}" srcOrd="0" destOrd="0" presId="urn:microsoft.com/office/officeart/2005/8/layout/vList5"/>
    <dgm:cxn modelId="{CB158C47-50E3-4F3A-B777-F1F8B93A943B}" srcId="{AFAEBD10-CD79-459C-94C4-62B88FB5083F}" destId="{CB186F9B-7A0C-45D8-B396-DA0F58244D8F}" srcOrd="0" destOrd="0" parTransId="{1C66BAD9-30B7-424C-9672-3C682AAFBC07}" sibTransId="{99D5D2BE-C566-477C-8696-BB9A554219BD}"/>
    <dgm:cxn modelId="{0F63024A-331C-48AD-950F-59C18D92F39C}" srcId="{DC9505DA-CCB7-452E-91E2-769A42F69ADD}" destId="{45C3C546-2C78-4A45-8C3F-325F0DA84397}" srcOrd="0" destOrd="0" parTransId="{F79D8771-C90E-49A3-9AFF-86E8076D682C}" sibTransId="{264EA314-8741-45AF-8118-4A5C42B938C0}"/>
    <dgm:cxn modelId="{5E4ECC6A-2FA5-4E54-B08D-791F731B3CC2}" type="presOf" srcId="{CC6EE535-2ADC-4AF8-8F8E-0BBB8EA21D64}" destId="{06BF37F1-8F3B-496D-9EFB-A5F462C52459}" srcOrd="0" destOrd="0" presId="urn:microsoft.com/office/officeart/2005/8/layout/vList5"/>
    <dgm:cxn modelId="{4F0D9A6F-5A91-4A8C-9D8F-D2E864494407}" type="presOf" srcId="{5B215783-EC37-4F26-8FB5-404E17B05378}" destId="{B04E48D3-FDB9-4857-A217-61F80C2731A9}" srcOrd="0" destOrd="0" presId="urn:microsoft.com/office/officeart/2005/8/layout/vList5"/>
    <dgm:cxn modelId="{DC4B9C59-DC56-448A-9997-63E65C4C5691}" type="presOf" srcId="{8FB30B53-89FB-45D6-B0AA-E5805BC3EFEA}" destId="{A2B33CBF-014B-4F25-864B-60C2A837FE0A}" srcOrd="0" destOrd="0" presId="urn:microsoft.com/office/officeart/2005/8/layout/vList5"/>
    <dgm:cxn modelId="{C0521B89-830B-474B-8512-03987C74A9A1}" type="presOf" srcId="{AFAEBD10-CD79-459C-94C4-62B88FB5083F}" destId="{61390FE6-0EF5-4437-B337-5867B6B34434}" srcOrd="0" destOrd="0" presId="urn:microsoft.com/office/officeart/2005/8/layout/vList5"/>
    <dgm:cxn modelId="{457F659F-82DD-4308-A553-E12CFD017154}" type="presOf" srcId="{7B4D5FFB-4E06-4754-A46A-97BE10AC7595}" destId="{48E53318-4AE6-4AB1-BA5C-789EBEB756D7}" srcOrd="0" destOrd="0" presId="urn:microsoft.com/office/officeart/2005/8/layout/vList5"/>
    <dgm:cxn modelId="{3F7B73AC-8D35-4B3B-9A2C-84BA461ABA8A}" type="presOf" srcId="{B6867EA9-9497-4FD4-A7D6-96E261180955}" destId="{1271D7B3-119C-4686-9FB7-B19B9A4C77F0}" srcOrd="0" destOrd="0" presId="urn:microsoft.com/office/officeart/2005/8/layout/vList5"/>
    <dgm:cxn modelId="{14F002B9-0044-408B-99C3-A2C42BA62803}" type="presOf" srcId="{2D94B950-AAB7-4274-81BD-A61D5F6A1179}" destId="{66F7CCE6-1B37-4DCA-A8D0-64FF393C576D}" srcOrd="0" destOrd="0" presId="urn:microsoft.com/office/officeart/2005/8/layout/vList5"/>
    <dgm:cxn modelId="{2BFD8BC2-1686-4D11-A7A8-0668C25CB8C9}" srcId="{CC6EE535-2ADC-4AF8-8F8E-0BBB8EA21D64}" destId="{5B215783-EC37-4F26-8FB5-404E17B05378}" srcOrd="0" destOrd="0" parTransId="{177B9069-7BA9-4CF6-B29F-FAA99D731E9A}" sibTransId="{07EC38AC-BAAD-4C8A-8203-6251007D5136}"/>
    <dgm:cxn modelId="{0842A7C4-CF4A-4F6E-A521-FD714064DC81}" srcId="{54C85D8A-EE6A-4896-A0B5-978D48183215}" destId="{DC9505DA-CCB7-452E-91E2-769A42F69ADD}" srcOrd="2" destOrd="0" parTransId="{B47CCD04-A91C-49C3-99F7-87EA18CF4032}" sibTransId="{45958E9B-20B3-45D7-A595-B3C9C7DCDEE4}"/>
    <dgm:cxn modelId="{82D48AD2-E088-4797-A6A7-A0B45AACBB5A}" srcId="{8913BBB5-95CF-4736-88F2-99DC70516E83}" destId="{8FB30B53-89FB-45D6-B0AA-E5805BC3EFEA}" srcOrd="0" destOrd="0" parTransId="{C9D328F6-AE0E-43AD-BFC1-9942503A5A3B}" sibTransId="{8C20DB24-D4A1-473A-8D48-52181835AA35}"/>
    <dgm:cxn modelId="{5C6ABAD2-719C-4FAF-93C2-137E151BD2F1}" srcId="{C77BC1A7-4847-45E5-A3B8-9CC860DA6C7A}" destId="{28FB5A92-2DCD-43F0-ACCC-F30A54DD0870}" srcOrd="0" destOrd="0" parTransId="{C43BA35E-31F8-416E-A41D-9C74E7270B58}" sibTransId="{8AEA5A21-408D-4610-9578-B92AB1B3D4A5}"/>
    <dgm:cxn modelId="{FF2902D5-73E4-4B10-92F5-896FA4914BA6}" type="presOf" srcId="{28FB5A92-2DCD-43F0-ACCC-F30A54DD0870}" destId="{6B426E42-A80C-48D8-9E37-C9ED01CC09E3}" srcOrd="0" destOrd="0" presId="urn:microsoft.com/office/officeart/2005/8/layout/vList5"/>
    <dgm:cxn modelId="{B8C06DEA-2F65-4E91-AD93-C971150E1EF8}" srcId="{54C85D8A-EE6A-4896-A0B5-978D48183215}" destId="{B6867EA9-9497-4FD4-A7D6-96E261180955}" srcOrd="1" destOrd="0" parTransId="{3A18FF5C-E7BA-4219-B666-BA77389D1359}" sibTransId="{894880ED-2F83-4787-83FD-52D88FEBE4E3}"/>
    <dgm:cxn modelId="{BEE362EE-F024-4D4C-AF37-32AE9B51E63D}" type="presOf" srcId="{54C85D8A-EE6A-4896-A0B5-978D48183215}" destId="{AFE30144-F065-4F42-9824-7A88EE6F7BB0}" srcOrd="0" destOrd="0" presId="urn:microsoft.com/office/officeart/2005/8/layout/vList5"/>
    <dgm:cxn modelId="{3DCAE6EF-BB2F-4706-8468-7E0DB3C2ADC6}" srcId="{54C85D8A-EE6A-4896-A0B5-978D48183215}" destId="{C77BC1A7-4847-45E5-A3B8-9CC860DA6C7A}" srcOrd="3" destOrd="0" parTransId="{3F4B3DF6-C679-4B42-9FBA-D0A93AA4F633}" sibTransId="{FFA35C23-B397-4F4B-9F65-AD79922E9F94}"/>
    <dgm:cxn modelId="{1270D1F4-DE62-46ED-A234-811651681F15}" type="presOf" srcId="{45C3C546-2C78-4A45-8C3F-325F0DA84397}" destId="{AC603B57-9B3E-4015-AD21-611AD3583B5A}" srcOrd="0" destOrd="0" presId="urn:microsoft.com/office/officeart/2005/8/layout/vList5"/>
    <dgm:cxn modelId="{95F5DCFA-CECE-4E00-9870-AE640B44D66E}" type="presOf" srcId="{C77BC1A7-4847-45E5-A3B8-9CC860DA6C7A}" destId="{63BC5588-D2F8-49D0-80CA-C3F15C07BDCE}" srcOrd="0" destOrd="0" presId="urn:microsoft.com/office/officeart/2005/8/layout/vList5"/>
    <dgm:cxn modelId="{1F065A34-30D9-400A-B828-134DE47D66CC}" type="presParOf" srcId="{AFE30144-F065-4F42-9824-7A88EE6F7BB0}" destId="{DB656CF5-C850-4131-BAC5-AF522BDC26A9}" srcOrd="0" destOrd="0" presId="urn:microsoft.com/office/officeart/2005/8/layout/vList5"/>
    <dgm:cxn modelId="{B0F9DF26-34C2-4B2A-948D-0B02EEB9F229}" type="presParOf" srcId="{DB656CF5-C850-4131-BAC5-AF522BDC26A9}" destId="{06BF37F1-8F3B-496D-9EFB-A5F462C52459}" srcOrd="0" destOrd="0" presId="urn:microsoft.com/office/officeart/2005/8/layout/vList5"/>
    <dgm:cxn modelId="{23714118-5BF3-4341-9A06-FA45030BE7AC}" type="presParOf" srcId="{DB656CF5-C850-4131-BAC5-AF522BDC26A9}" destId="{B04E48D3-FDB9-4857-A217-61F80C2731A9}" srcOrd="1" destOrd="0" presId="urn:microsoft.com/office/officeart/2005/8/layout/vList5"/>
    <dgm:cxn modelId="{4CBA3A74-C3C8-4547-9D76-3DA7F549A009}" type="presParOf" srcId="{AFE30144-F065-4F42-9824-7A88EE6F7BB0}" destId="{4595621B-5595-4AAE-AA22-255FD154DEEB}" srcOrd="1" destOrd="0" presId="urn:microsoft.com/office/officeart/2005/8/layout/vList5"/>
    <dgm:cxn modelId="{C2C5464A-C9F3-4818-8805-054BA4F7587B}" type="presParOf" srcId="{AFE30144-F065-4F42-9824-7A88EE6F7BB0}" destId="{84B2AF2A-DC87-4F3F-80B5-88B8F84823DA}" srcOrd="2" destOrd="0" presId="urn:microsoft.com/office/officeart/2005/8/layout/vList5"/>
    <dgm:cxn modelId="{452A5F2F-940A-4C4A-A8EE-5BBEE7D91BA9}" type="presParOf" srcId="{84B2AF2A-DC87-4F3F-80B5-88B8F84823DA}" destId="{1271D7B3-119C-4686-9FB7-B19B9A4C77F0}" srcOrd="0" destOrd="0" presId="urn:microsoft.com/office/officeart/2005/8/layout/vList5"/>
    <dgm:cxn modelId="{8E00C572-02E5-4E35-B3E1-4558708A912E}" type="presParOf" srcId="{84B2AF2A-DC87-4F3F-80B5-88B8F84823DA}" destId="{66F7CCE6-1B37-4DCA-A8D0-64FF393C576D}" srcOrd="1" destOrd="0" presId="urn:microsoft.com/office/officeart/2005/8/layout/vList5"/>
    <dgm:cxn modelId="{00039F5C-D28C-4D20-A497-BDB93E068EE1}" type="presParOf" srcId="{AFE30144-F065-4F42-9824-7A88EE6F7BB0}" destId="{291BA2B7-DBFB-4C37-AFD7-F4E5B08D3DCF}" srcOrd="3" destOrd="0" presId="urn:microsoft.com/office/officeart/2005/8/layout/vList5"/>
    <dgm:cxn modelId="{0666FC6A-832C-49EC-B9CB-8D0E858EF615}" type="presParOf" srcId="{AFE30144-F065-4F42-9824-7A88EE6F7BB0}" destId="{3F58940A-C9E5-4FF6-89A3-8E7A1A554AC2}" srcOrd="4" destOrd="0" presId="urn:microsoft.com/office/officeart/2005/8/layout/vList5"/>
    <dgm:cxn modelId="{54E5CB59-AB34-4C2F-A839-10FFADB75BBD}" type="presParOf" srcId="{3F58940A-C9E5-4FF6-89A3-8E7A1A554AC2}" destId="{47935BC2-5453-41CB-AF84-F77E4FB743A0}" srcOrd="0" destOrd="0" presId="urn:microsoft.com/office/officeart/2005/8/layout/vList5"/>
    <dgm:cxn modelId="{01BEBF5B-48BD-4A8C-BAEE-FB1B7A50EC42}" type="presParOf" srcId="{3F58940A-C9E5-4FF6-89A3-8E7A1A554AC2}" destId="{AC603B57-9B3E-4015-AD21-611AD3583B5A}" srcOrd="1" destOrd="0" presId="urn:microsoft.com/office/officeart/2005/8/layout/vList5"/>
    <dgm:cxn modelId="{405F538B-1567-4331-BC13-8304AADFA75E}" type="presParOf" srcId="{AFE30144-F065-4F42-9824-7A88EE6F7BB0}" destId="{E0FB0DDB-06E4-403A-A985-0F347760E933}" srcOrd="5" destOrd="0" presId="urn:microsoft.com/office/officeart/2005/8/layout/vList5"/>
    <dgm:cxn modelId="{3FAF8E6F-32CD-4D57-B437-7D73AE2DF9BC}" type="presParOf" srcId="{AFE30144-F065-4F42-9824-7A88EE6F7BB0}" destId="{FE7397BB-35E7-4B01-A52F-4C18ADB36E1B}" srcOrd="6" destOrd="0" presId="urn:microsoft.com/office/officeart/2005/8/layout/vList5"/>
    <dgm:cxn modelId="{9AF39F2E-8746-44D8-8702-16C4F237B97E}" type="presParOf" srcId="{FE7397BB-35E7-4B01-A52F-4C18ADB36E1B}" destId="{63BC5588-D2F8-49D0-80CA-C3F15C07BDCE}" srcOrd="0" destOrd="0" presId="urn:microsoft.com/office/officeart/2005/8/layout/vList5"/>
    <dgm:cxn modelId="{C2D0C74E-5EED-413E-9820-ACEB843C6EB1}" type="presParOf" srcId="{FE7397BB-35E7-4B01-A52F-4C18ADB36E1B}" destId="{6B426E42-A80C-48D8-9E37-C9ED01CC09E3}" srcOrd="1" destOrd="0" presId="urn:microsoft.com/office/officeart/2005/8/layout/vList5"/>
    <dgm:cxn modelId="{AD75FF05-515F-4E29-9781-1A0FFCBB6A2E}" type="presParOf" srcId="{AFE30144-F065-4F42-9824-7A88EE6F7BB0}" destId="{5BAE0D73-0100-491D-9AAB-BB9AAF3C4EE2}" srcOrd="7" destOrd="0" presId="urn:microsoft.com/office/officeart/2005/8/layout/vList5"/>
    <dgm:cxn modelId="{B00325D4-9827-4AB0-B71D-8F3152D395F2}" type="presParOf" srcId="{AFE30144-F065-4F42-9824-7A88EE6F7BB0}" destId="{8F0653CB-2D98-47A7-8FFF-AE98C72036FF}" srcOrd="8" destOrd="0" presId="urn:microsoft.com/office/officeart/2005/8/layout/vList5"/>
    <dgm:cxn modelId="{4F2DAC93-3E5F-4C8F-A829-393E7594CD36}" type="presParOf" srcId="{8F0653CB-2D98-47A7-8FFF-AE98C72036FF}" destId="{5D5AE70B-2B02-4EAC-80C7-9A5E4F5FB3EE}" srcOrd="0" destOrd="0" presId="urn:microsoft.com/office/officeart/2005/8/layout/vList5"/>
    <dgm:cxn modelId="{2F7B4F38-5B65-4F04-80E3-14C89550B385}" type="presParOf" srcId="{8F0653CB-2D98-47A7-8FFF-AE98C72036FF}" destId="{A2B33CBF-014B-4F25-864B-60C2A837FE0A}" srcOrd="1" destOrd="0" presId="urn:microsoft.com/office/officeart/2005/8/layout/vList5"/>
    <dgm:cxn modelId="{A5858EC5-D20B-42A8-A267-067237337073}" type="presParOf" srcId="{AFE30144-F065-4F42-9824-7A88EE6F7BB0}" destId="{0E4C4E4F-A83E-4764-A89A-318F4C6E7BEB}" srcOrd="9" destOrd="0" presId="urn:microsoft.com/office/officeart/2005/8/layout/vList5"/>
    <dgm:cxn modelId="{1A490A50-17E4-49BD-B412-806BD646CEE0}" type="presParOf" srcId="{AFE30144-F065-4F42-9824-7A88EE6F7BB0}" destId="{D2267615-64F6-4E76-AE9C-AA49D60C8EC1}" srcOrd="10" destOrd="0" presId="urn:microsoft.com/office/officeart/2005/8/layout/vList5"/>
    <dgm:cxn modelId="{DEC711B2-6DD9-4FAD-8388-A0CF65DABF3F}" type="presParOf" srcId="{D2267615-64F6-4E76-AE9C-AA49D60C8EC1}" destId="{48E53318-4AE6-4AB1-BA5C-789EBEB756D7}" srcOrd="0" destOrd="0" presId="urn:microsoft.com/office/officeart/2005/8/layout/vList5"/>
    <dgm:cxn modelId="{D2D8222B-8F16-4D4D-B437-8CF7999F53B3}" type="presParOf" srcId="{D2267615-64F6-4E76-AE9C-AA49D60C8EC1}" destId="{2D0BC21B-A7EE-49DF-A72B-9D65BF005EF8}" srcOrd="1" destOrd="0" presId="urn:microsoft.com/office/officeart/2005/8/layout/vList5"/>
    <dgm:cxn modelId="{00FC8525-32BD-4551-B0B1-0EF6D616927D}" type="presParOf" srcId="{AFE30144-F065-4F42-9824-7A88EE6F7BB0}" destId="{36986E5C-5DE2-4532-9EF2-95F9320BACF4}" srcOrd="11" destOrd="0" presId="urn:microsoft.com/office/officeart/2005/8/layout/vList5"/>
    <dgm:cxn modelId="{DCE77FF1-11A0-464F-B804-5871B3C69392}" type="presParOf" srcId="{AFE30144-F065-4F42-9824-7A88EE6F7BB0}" destId="{352C758C-94EC-4D3D-A7D2-D9A2EDA9B4FF}" srcOrd="12" destOrd="0" presId="urn:microsoft.com/office/officeart/2005/8/layout/vList5"/>
    <dgm:cxn modelId="{DA81CE13-86E6-4094-BCE9-8427838AA816}" type="presParOf" srcId="{352C758C-94EC-4D3D-A7D2-D9A2EDA9B4FF}" destId="{61390FE6-0EF5-4437-B337-5867B6B34434}" srcOrd="0" destOrd="0" presId="urn:microsoft.com/office/officeart/2005/8/layout/vList5"/>
    <dgm:cxn modelId="{58D2DC74-9029-4CF3-82FD-FE8F48F33444}" type="presParOf" srcId="{352C758C-94EC-4D3D-A7D2-D9A2EDA9B4FF}" destId="{3C55A37E-0944-4D01-B968-A663274FCE2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E48D3-FDB9-4857-A217-61F80C2731A9}">
      <dsp:nvSpPr>
        <dsp:cNvPr id="0" name=""/>
        <dsp:cNvSpPr/>
      </dsp:nvSpPr>
      <dsp:spPr>
        <a:xfrm rot="5400000">
          <a:off x="3922633" y="-1672064"/>
          <a:ext cx="445293" cy="3901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800" kern="1200" dirty="0">
              <a:solidFill>
                <a:schemeClr val="tx1"/>
              </a:solidFill>
            </a:rPr>
            <a:t>Lastkapacitet </a:t>
          </a:r>
          <a:r>
            <a:rPr lang="sv-SE" sz="1800" kern="1200" dirty="0" err="1">
              <a:solidFill>
                <a:schemeClr val="tx1"/>
              </a:solidFill>
            </a:rPr>
            <a:t>Maxvikt</a:t>
          </a:r>
          <a:r>
            <a:rPr lang="sv-SE" sz="1800" kern="1200" dirty="0">
              <a:solidFill>
                <a:schemeClr val="tx1"/>
              </a:solidFill>
            </a:rPr>
            <a:t>/volym</a:t>
          </a:r>
          <a:endParaRPr lang="sv-SE" sz="1800" kern="1200" dirty="0"/>
        </a:p>
      </dsp:txBody>
      <dsp:txXfrm rot="-5400000">
        <a:off x="2194560" y="77746"/>
        <a:ext cx="3879703" cy="401819"/>
      </dsp:txXfrm>
    </dsp:sp>
    <dsp:sp modelId="{06BF37F1-8F3B-496D-9EFB-A5F462C52459}">
      <dsp:nvSpPr>
        <dsp:cNvPr id="0" name=""/>
        <dsp:cNvSpPr/>
      </dsp:nvSpPr>
      <dsp:spPr>
        <a:xfrm>
          <a:off x="0" y="347"/>
          <a:ext cx="2194560" cy="5566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>
              <a:solidFill>
                <a:schemeClr val="bg1"/>
              </a:solidFill>
            </a:rPr>
            <a:t>Fordonstyp</a:t>
          </a:r>
        </a:p>
      </dsp:txBody>
      <dsp:txXfrm>
        <a:off x="27172" y="27519"/>
        <a:ext cx="2140216" cy="502273"/>
      </dsp:txXfrm>
    </dsp:sp>
    <dsp:sp modelId="{66F7CCE6-1B37-4DCA-A8D0-64FF393C576D}">
      <dsp:nvSpPr>
        <dsp:cNvPr id="0" name=""/>
        <dsp:cNvSpPr/>
      </dsp:nvSpPr>
      <dsp:spPr>
        <a:xfrm rot="5400000">
          <a:off x="3922633" y="-1087616"/>
          <a:ext cx="445293" cy="3901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800" kern="1200" dirty="0"/>
            <a:t>Andel av total </a:t>
          </a:r>
          <a:r>
            <a:rPr lang="sv-SE" sz="1800" kern="1200" dirty="0" err="1"/>
            <a:t>maxvikt</a:t>
          </a:r>
          <a:r>
            <a:rPr lang="sv-SE" sz="1800" kern="1200" dirty="0"/>
            <a:t>/volym</a:t>
          </a:r>
        </a:p>
      </dsp:txBody>
      <dsp:txXfrm rot="-5400000">
        <a:off x="2194560" y="662194"/>
        <a:ext cx="3879703" cy="401819"/>
      </dsp:txXfrm>
    </dsp:sp>
    <dsp:sp modelId="{1271D7B3-119C-4686-9FB7-B19B9A4C77F0}">
      <dsp:nvSpPr>
        <dsp:cNvPr id="0" name=""/>
        <dsp:cNvSpPr/>
      </dsp:nvSpPr>
      <dsp:spPr>
        <a:xfrm>
          <a:off x="0" y="584795"/>
          <a:ext cx="2194560" cy="5566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/>
            <a:t>Fyllnadsgrad</a:t>
          </a:r>
        </a:p>
      </dsp:txBody>
      <dsp:txXfrm>
        <a:off x="27172" y="611967"/>
        <a:ext cx="2140216" cy="502273"/>
      </dsp:txXfrm>
    </dsp:sp>
    <dsp:sp modelId="{AC603B57-9B3E-4015-AD21-611AD3583B5A}">
      <dsp:nvSpPr>
        <dsp:cNvPr id="0" name=""/>
        <dsp:cNvSpPr/>
      </dsp:nvSpPr>
      <dsp:spPr>
        <a:xfrm rot="5400000">
          <a:off x="3922633" y="-503168"/>
          <a:ext cx="445293" cy="3901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800" kern="1200" dirty="0"/>
            <a:t>Avstånd, typ av väg</a:t>
          </a:r>
        </a:p>
      </dsp:txBody>
      <dsp:txXfrm rot="-5400000">
        <a:off x="2194560" y="1246642"/>
        <a:ext cx="3879703" cy="401819"/>
      </dsp:txXfrm>
    </dsp:sp>
    <dsp:sp modelId="{47935BC2-5453-41CB-AF84-F77E4FB743A0}">
      <dsp:nvSpPr>
        <dsp:cNvPr id="0" name=""/>
        <dsp:cNvSpPr/>
      </dsp:nvSpPr>
      <dsp:spPr>
        <a:xfrm>
          <a:off x="23681" y="1224136"/>
          <a:ext cx="2194560" cy="5566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/>
            <a:t>Fordonskilometer</a:t>
          </a:r>
        </a:p>
      </dsp:txBody>
      <dsp:txXfrm>
        <a:off x="50853" y="1251308"/>
        <a:ext cx="2140216" cy="502273"/>
      </dsp:txXfrm>
    </dsp:sp>
    <dsp:sp modelId="{6B426E42-A80C-48D8-9E37-C9ED01CC09E3}">
      <dsp:nvSpPr>
        <dsp:cNvPr id="0" name=""/>
        <dsp:cNvSpPr/>
      </dsp:nvSpPr>
      <dsp:spPr>
        <a:xfrm rot="5400000">
          <a:off x="3922633" y="81280"/>
          <a:ext cx="445293" cy="3901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800" kern="1200" dirty="0"/>
            <a:t>Vikt multiplicerad med sträcka</a:t>
          </a:r>
        </a:p>
      </dsp:txBody>
      <dsp:txXfrm rot="-5400000">
        <a:off x="2194560" y="1831091"/>
        <a:ext cx="3879703" cy="401819"/>
      </dsp:txXfrm>
    </dsp:sp>
    <dsp:sp modelId="{63BC5588-D2F8-49D0-80CA-C3F15C07BDCE}">
      <dsp:nvSpPr>
        <dsp:cNvPr id="0" name=""/>
        <dsp:cNvSpPr/>
      </dsp:nvSpPr>
      <dsp:spPr>
        <a:xfrm>
          <a:off x="0" y="1753691"/>
          <a:ext cx="2194560" cy="5566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/>
            <a:t>Tonkilometer</a:t>
          </a:r>
        </a:p>
      </dsp:txBody>
      <dsp:txXfrm>
        <a:off x="27172" y="1780863"/>
        <a:ext cx="2140216" cy="502273"/>
      </dsp:txXfrm>
    </dsp:sp>
    <dsp:sp modelId="{A2B33CBF-014B-4F25-864B-60C2A837FE0A}">
      <dsp:nvSpPr>
        <dsp:cNvPr id="0" name=""/>
        <dsp:cNvSpPr/>
      </dsp:nvSpPr>
      <dsp:spPr>
        <a:xfrm rot="5400000">
          <a:off x="3922633" y="665728"/>
          <a:ext cx="445293" cy="3901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800" kern="1200" dirty="0"/>
            <a:t>Energiåtgång</a:t>
          </a:r>
        </a:p>
      </dsp:txBody>
      <dsp:txXfrm rot="-5400000">
        <a:off x="2194560" y="2415539"/>
        <a:ext cx="3879703" cy="401819"/>
      </dsp:txXfrm>
    </dsp:sp>
    <dsp:sp modelId="{5D5AE70B-2B02-4EAC-80C7-9A5E4F5FB3EE}">
      <dsp:nvSpPr>
        <dsp:cNvPr id="0" name=""/>
        <dsp:cNvSpPr/>
      </dsp:nvSpPr>
      <dsp:spPr>
        <a:xfrm>
          <a:off x="0" y="2338139"/>
          <a:ext cx="2194560" cy="5566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/>
            <a:t>Drivmedelsförbrukning</a:t>
          </a:r>
        </a:p>
      </dsp:txBody>
      <dsp:txXfrm>
        <a:off x="27172" y="2365311"/>
        <a:ext cx="2140216" cy="502273"/>
      </dsp:txXfrm>
    </dsp:sp>
    <dsp:sp modelId="{2D0BC21B-A7EE-49DF-A72B-9D65BF005EF8}">
      <dsp:nvSpPr>
        <dsp:cNvPr id="0" name=""/>
        <dsp:cNvSpPr/>
      </dsp:nvSpPr>
      <dsp:spPr>
        <a:xfrm rot="5400000">
          <a:off x="3922633" y="1250176"/>
          <a:ext cx="445293" cy="3901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800" kern="1200" dirty="0"/>
            <a:t>Utsläpp CO2, SO </a:t>
          </a:r>
          <a:r>
            <a:rPr lang="sv-SE" sz="1800" kern="1200" dirty="0" err="1"/>
            <a:t>Nox</a:t>
          </a:r>
          <a:r>
            <a:rPr lang="sv-SE" sz="1800" kern="1200" dirty="0"/>
            <a:t>, PM</a:t>
          </a:r>
        </a:p>
      </dsp:txBody>
      <dsp:txXfrm rot="-5400000">
        <a:off x="2194560" y="2999987"/>
        <a:ext cx="3879703" cy="401819"/>
      </dsp:txXfrm>
    </dsp:sp>
    <dsp:sp modelId="{48E53318-4AE6-4AB1-BA5C-789EBEB756D7}">
      <dsp:nvSpPr>
        <dsp:cNvPr id="0" name=""/>
        <dsp:cNvSpPr/>
      </dsp:nvSpPr>
      <dsp:spPr>
        <a:xfrm>
          <a:off x="23681" y="2913191"/>
          <a:ext cx="2194560" cy="5566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/>
            <a:t>Miljöpåverkan</a:t>
          </a:r>
        </a:p>
      </dsp:txBody>
      <dsp:txXfrm>
        <a:off x="50853" y="2940363"/>
        <a:ext cx="2140216" cy="502273"/>
      </dsp:txXfrm>
    </dsp:sp>
    <dsp:sp modelId="{3C55A37E-0944-4D01-B968-A663274FCE2C}">
      <dsp:nvSpPr>
        <dsp:cNvPr id="0" name=""/>
        <dsp:cNvSpPr/>
      </dsp:nvSpPr>
      <dsp:spPr>
        <a:xfrm rot="5400000">
          <a:off x="3922633" y="1834624"/>
          <a:ext cx="445293" cy="3901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800" kern="1200" dirty="0"/>
            <a:t>Leveransens andel av de totala lasten</a:t>
          </a:r>
        </a:p>
      </dsp:txBody>
      <dsp:txXfrm rot="-5400000">
        <a:off x="2194560" y="3584435"/>
        <a:ext cx="3879703" cy="401819"/>
      </dsp:txXfrm>
    </dsp:sp>
    <dsp:sp modelId="{61390FE6-0EF5-4437-B337-5867B6B34434}">
      <dsp:nvSpPr>
        <dsp:cNvPr id="0" name=""/>
        <dsp:cNvSpPr/>
      </dsp:nvSpPr>
      <dsp:spPr>
        <a:xfrm>
          <a:off x="0" y="3507035"/>
          <a:ext cx="2194560" cy="5566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/>
            <a:t>Allokering</a:t>
          </a:r>
        </a:p>
      </dsp:txBody>
      <dsp:txXfrm>
        <a:off x="27172" y="3534207"/>
        <a:ext cx="2140216" cy="50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0B059-8434-4CE0-9217-1E0B1DC8501F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4FC94-EB7B-4394-AD2A-930D75B8014C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5945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PeYRg8x-4w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1764514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46F0-A129-4B84-A151-DFCCD0AE34D2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8243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46F0-A129-4B84-A151-DFCCD0AE34D2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7764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3361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8310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9723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04566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4696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E7CD6-1BB3-49CD-8E66-0437C31BB985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6678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E7CD6-1BB3-49CD-8E66-0437C31BB985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75492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49547-2045-4752-AE26-388E9D7726D0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7599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98412-80BF-4BB2-AE2E-F0D810B1A9EF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9198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60568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5A964-B196-4E8E-81B5-FE66902DBE32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9929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49547-2045-4752-AE26-388E9D7726D0}" type="slidenum">
              <a:rPr lang="sv-SE" smtClean="0"/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76084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73870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25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33533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75810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85538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baseline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49547-2045-4752-AE26-388E9D7726D0}" type="slidenum">
              <a:rPr lang="sv-SE" smtClean="0"/>
              <a:t>28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82430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4947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30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41729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46F0-A129-4B84-A151-DFCCD0AE34D2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0483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49547-2045-4752-AE26-388E9D7726D0}" type="slidenum">
              <a:rPr lang="sv-SE" smtClean="0"/>
              <a:t>32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78322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33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17187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>
                <a:hlinkClick r:id="rId3"/>
              </a:rPr>
              <a:t>https://www.youtube.com/watch?v=ePeYRg8x-4w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C229-B4F7-4CE2-A225-7767FCAF74E9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4911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34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35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3452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2B111-BFFA-4E62-A8B2-74642BD16C0F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891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2B111-BFFA-4E62-A8B2-74642BD16C0F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225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46F0-A129-4B84-A151-DFCCD0AE34D2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002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2B111-BFFA-4E62-A8B2-74642BD16C0F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3027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46F0-A129-4B84-A151-DFCCD0AE34D2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8038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A46F0-A129-4B84-A151-DFCCD0AE34D2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004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606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0854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95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7565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5789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783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9015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0351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928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003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62364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4AA9-1662-4A85-A492-5765176494D4}" type="datetimeFigureOut">
              <a:rPr lang="sv-SE" smtClean="0"/>
              <a:t>2023-12-04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75983-D7BA-4351-9EAE-311AA0FDF35B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3085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PeYRg8x-4w?feature=oembed" TargetMode="Externa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transit.org/index.en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ubrik 3"/>
          <p:cNvSpPr>
            <a:spLocks noGrp="1"/>
          </p:cNvSpPr>
          <p:nvPr>
            <p:ph type="title"/>
          </p:nvPr>
        </p:nvSpPr>
        <p:spPr>
          <a:xfrm>
            <a:off x="627756" y="205608"/>
            <a:ext cx="7886700" cy="994172"/>
          </a:xfrm>
        </p:spPr>
        <p:txBody>
          <a:bodyPr anchor="t">
            <a:normAutofit/>
          </a:bodyPr>
          <a:lstStyle/>
          <a:p>
            <a:r>
              <a:rPr lang="sv-SE" dirty="0"/>
              <a:t>Affärssystem - Varuägaren </a:t>
            </a:r>
            <a:endParaRPr lang="sv-SE" sz="600" dirty="0"/>
          </a:p>
        </p:txBody>
      </p:sp>
      <p:sp>
        <p:nvSpPr>
          <p:cNvPr id="3075" name="Platshållare för innehåll 4"/>
          <p:cNvSpPr>
            <a:spLocks noGrp="1"/>
          </p:cNvSpPr>
          <p:nvPr>
            <p:ph idx="1"/>
          </p:nvPr>
        </p:nvSpPr>
        <p:spPr>
          <a:xfrm>
            <a:off x="284856" y="2332037"/>
            <a:ext cx="8229600" cy="4525963"/>
          </a:xfrm>
        </p:spPr>
        <p:txBody>
          <a:bodyPr anchor="ctr">
            <a:normAutofit/>
          </a:bodyPr>
          <a:lstStyle/>
          <a:p>
            <a:r>
              <a:rPr lang="sv-SE" sz="2800" dirty="0"/>
              <a:t>Affärssystem Verksamhetssystem </a:t>
            </a:r>
          </a:p>
          <a:p>
            <a:r>
              <a:rPr lang="sv-SE" sz="2800" dirty="0"/>
              <a:t>ERP Enterprise </a:t>
            </a:r>
            <a:r>
              <a:rPr lang="sv-SE" sz="2800" dirty="0" err="1"/>
              <a:t>Resourse</a:t>
            </a:r>
            <a:r>
              <a:rPr lang="sv-SE" sz="2800" dirty="0"/>
              <a:t> Planning </a:t>
            </a:r>
          </a:p>
          <a:p>
            <a:pPr lvl="1"/>
            <a:r>
              <a:rPr lang="sv-SE" dirty="0"/>
              <a:t>Paket med moduler  tex</a:t>
            </a:r>
          </a:p>
          <a:p>
            <a:pPr lvl="2"/>
            <a:r>
              <a:rPr lang="sv-SE" dirty="0"/>
              <a:t>Produktion </a:t>
            </a:r>
          </a:p>
          <a:p>
            <a:pPr lvl="2"/>
            <a:r>
              <a:rPr lang="sv-SE" dirty="0"/>
              <a:t>Ekonomi</a:t>
            </a:r>
          </a:p>
          <a:p>
            <a:pPr lvl="2"/>
            <a:r>
              <a:rPr lang="sv-SE" dirty="0"/>
              <a:t>Inköp</a:t>
            </a:r>
          </a:p>
          <a:p>
            <a:pPr lvl="2"/>
            <a:r>
              <a:rPr lang="sv-SE" dirty="0"/>
              <a:t>Lager</a:t>
            </a:r>
          </a:p>
          <a:p>
            <a:pPr lvl="3"/>
            <a:r>
              <a:rPr lang="sv-SE" dirty="0"/>
              <a:t>WMS</a:t>
            </a:r>
          </a:p>
          <a:p>
            <a:pPr lvl="2"/>
            <a:r>
              <a:rPr lang="sv-SE" dirty="0"/>
              <a:t>Logistik</a:t>
            </a:r>
          </a:p>
          <a:p>
            <a:pPr lvl="3"/>
            <a:r>
              <a:rPr lang="sv-SE" dirty="0"/>
              <a:t>TA system/TMS</a:t>
            </a:r>
          </a:p>
          <a:p>
            <a:pPr marL="685800" lvl="2" indent="0">
              <a:buNone/>
            </a:pPr>
            <a:endParaRPr lang="sv-SE" dirty="0"/>
          </a:p>
          <a:p>
            <a:pPr marL="685800" lvl="2" indent="0">
              <a:buNone/>
            </a:pPr>
            <a:endParaRPr lang="sv-SE" dirty="0"/>
          </a:p>
          <a:p>
            <a:pPr lvl="2"/>
            <a:endParaRPr lang="sv-SE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06" y="1579061"/>
            <a:ext cx="2493684" cy="249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68F5E5C0-7B37-700F-377C-8DD6DBBDE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941" y="4658659"/>
            <a:ext cx="2143125" cy="1057275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03920D7-618F-DBA9-B17F-CE238FCB2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076" y="4495204"/>
            <a:ext cx="2057259" cy="432197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CD3ADEA8-29CE-AAEB-AB4E-4A56E2B0F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693" y="5602791"/>
            <a:ext cx="1655095" cy="63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0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v-SE" dirty="0"/>
              <a:t>TA system </a:t>
            </a:r>
          </a:p>
          <a:p>
            <a:pPr lvl="1"/>
            <a:r>
              <a:rPr lang="sv-SE" dirty="0"/>
              <a:t>Transportadministrativa system </a:t>
            </a:r>
          </a:p>
          <a:p>
            <a:r>
              <a:rPr lang="sv-SE" dirty="0"/>
              <a:t>TMS </a:t>
            </a:r>
          </a:p>
          <a:p>
            <a:pPr lvl="1"/>
            <a:r>
              <a:rPr lang="sv-SE" dirty="0"/>
              <a:t>Transport Management System</a:t>
            </a:r>
          </a:p>
          <a:p>
            <a:pPr lvl="1"/>
            <a:r>
              <a:rPr lang="sv-SE" dirty="0"/>
              <a:t>Val av transportör</a:t>
            </a:r>
          </a:p>
          <a:p>
            <a:pPr lvl="2"/>
            <a:r>
              <a:rPr lang="sv-SE" dirty="0"/>
              <a:t>Förfrågan</a:t>
            </a:r>
          </a:p>
          <a:p>
            <a:pPr lvl="3"/>
            <a:r>
              <a:rPr lang="sv-SE" dirty="0"/>
              <a:t>Pris  - Service</a:t>
            </a:r>
          </a:p>
          <a:p>
            <a:pPr lvl="3"/>
            <a:r>
              <a:rPr lang="sv-SE" dirty="0"/>
              <a:t>Transportörer med eller utan avtal</a:t>
            </a:r>
          </a:p>
          <a:p>
            <a:pPr lvl="1"/>
            <a:r>
              <a:rPr lang="sv-SE" dirty="0"/>
              <a:t>”Praktiskt” system</a:t>
            </a:r>
          </a:p>
          <a:p>
            <a:pPr lvl="1"/>
            <a:r>
              <a:rPr lang="sv-SE" dirty="0"/>
              <a:t>Förfrågan transportuppdrag</a:t>
            </a:r>
          </a:p>
          <a:p>
            <a:pPr lvl="1"/>
            <a:r>
              <a:rPr lang="sv-SE" dirty="0"/>
              <a:t>Prisjämförelse</a:t>
            </a:r>
          </a:p>
          <a:p>
            <a:pPr lvl="1"/>
            <a:r>
              <a:rPr lang="sv-SE" dirty="0"/>
              <a:t>Bokningar och bokningsbekräftelser</a:t>
            </a:r>
          </a:p>
          <a:p>
            <a:pPr lvl="1"/>
            <a:r>
              <a:rPr lang="sv-SE" dirty="0"/>
              <a:t>Utskrifter</a:t>
            </a:r>
          </a:p>
          <a:p>
            <a:pPr lvl="1"/>
            <a:r>
              <a:rPr lang="sv-SE" dirty="0"/>
              <a:t>Transportinstruktion</a:t>
            </a:r>
          </a:p>
          <a:p>
            <a:pPr lvl="1"/>
            <a:endParaRPr lang="sv-S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85" y="2681903"/>
            <a:ext cx="2527159" cy="202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3802A654-7B25-178E-A972-52EA7D8A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34751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sv-SE" dirty="0"/>
              <a:t>Affärssystem – Varuägaren – Logistikföretaget- Transportörer</a:t>
            </a:r>
            <a:endParaRPr lang="sv-SE" sz="600" dirty="0"/>
          </a:p>
        </p:txBody>
      </p:sp>
    </p:spTree>
    <p:extLst>
      <p:ext uri="{BB962C8B-B14F-4D97-AF65-F5344CB8AC3E}">
        <p14:creationId xmlns:p14="http://schemas.microsoft.com/office/powerpoint/2010/main" val="3216100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68378" y="2226469"/>
            <a:ext cx="4346972" cy="3263504"/>
          </a:xfrm>
        </p:spPr>
        <p:txBody>
          <a:bodyPr>
            <a:normAutofit fontScale="70000" lnSpcReduction="20000"/>
          </a:bodyPr>
          <a:lstStyle/>
          <a:p>
            <a:r>
              <a:rPr lang="sv-SE" dirty="0"/>
              <a:t>TA system </a:t>
            </a:r>
          </a:p>
          <a:p>
            <a:pPr lvl="1"/>
            <a:r>
              <a:rPr lang="sv-SE" dirty="0"/>
              <a:t>Transportadministrativa system </a:t>
            </a:r>
          </a:p>
          <a:p>
            <a:r>
              <a:rPr lang="sv-SE" dirty="0"/>
              <a:t>TMS </a:t>
            </a:r>
          </a:p>
          <a:p>
            <a:pPr lvl="1"/>
            <a:r>
              <a:rPr lang="sv-SE" dirty="0"/>
              <a:t>Transport Management System</a:t>
            </a:r>
          </a:p>
          <a:p>
            <a:pPr lvl="2"/>
            <a:r>
              <a:rPr lang="sv-SE" dirty="0"/>
              <a:t>Byta av transportslag</a:t>
            </a:r>
          </a:p>
          <a:p>
            <a:pPr lvl="2"/>
            <a:r>
              <a:rPr lang="sv-SE" dirty="0"/>
              <a:t>Fraktkostnader</a:t>
            </a:r>
          </a:p>
          <a:p>
            <a:pPr lvl="3"/>
            <a:r>
              <a:rPr lang="sv-SE" sz="1500" dirty="0"/>
              <a:t>Avtal och offerter</a:t>
            </a:r>
          </a:p>
          <a:p>
            <a:pPr lvl="2"/>
            <a:r>
              <a:rPr lang="sv-SE" dirty="0"/>
              <a:t>Statusuppdateringar</a:t>
            </a:r>
          </a:p>
          <a:p>
            <a:pPr lvl="2"/>
            <a:r>
              <a:rPr lang="sv-SE" dirty="0"/>
              <a:t>Statistik</a:t>
            </a:r>
          </a:p>
          <a:p>
            <a:pPr lvl="2"/>
            <a:r>
              <a:rPr lang="sv-SE" dirty="0"/>
              <a:t>Register</a:t>
            </a:r>
          </a:p>
          <a:p>
            <a:pPr lvl="2"/>
            <a:r>
              <a:rPr lang="sv-SE" dirty="0"/>
              <a:t>Kommunikation</a:t>
            </a:r>
          </a:p>
          <a:p>
            <a:pPr lvl="3"/>
            <a:r>
              <a:rPr lang="sv-SE" sz="1500" dirty="0"/>
              <a:t>Kundens  kund</a:t>
            </a:r>
          </a:p>
          <a:p>
            <a:endParaRPr lang="sv-S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4" y="2314575"/>
            <a:ext cx="3596435" cy="128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018701D7-CA51-2A3D-5BC8-86683DA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6" y="36428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sv-SE" dirty="0"/>
              <a:t>Affärssystem – Varuägaren – Logistikföretaget- Transportörer</a:t>
            </a:r>
            <a:endParaRPr lang="sv-SE" sz="600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B7A15E52-F7F5-2CEA-B64B-0E8BBC75CED6}"/>
              </a:ext>
            </a:extLst>
          </p:cNvPr>
          <p:cNvSpPr txBox="1">
            <a:spLocks/>
          </p:cNvSpPr>
          <p:nvPr/>
        </p:nvSpPr>
        <p:spPr>
          <a:xfrm>
            <a:off x="628651" y="3986808"/>
            <a:ext cx="3696890" cy="128170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100" dirty="0"/>
              <a:t>Miljöberäkning</a:t>
            </a:r>
          </a:p>
          <a:p>
            <a:pPr lvl="1"/>
            <a:r>
              <a:rPr lang="sv-SE" sz="1800" dirty="0"/>
              <a:t> Hållbarhetsrapporter</a:t>
            </a:r>
          </a:p>
          <a:p>
            <a:pPr lvl="1"/>
            <a:r>
              <a:rPr lang="sv-SE" sz="1800" dirty="0"/>
              <a:t>Utsläppsprognos</a:t>
            </a:r>
          </a:p>
          <a:p>
            <a:pPr lvl="2"/>
            <a:r>
              <a:rPr lang="sv-SE" sz="1500" dirty="0" err="1"/>
              <a:t>EcotransIT</a:t>
            </a:r>
            <a:endParaRPr lang="sv-SE" sz="1500" dirty="0"/>
          </a:p>
          <a:p>
            <a:endParaRPr lang="sv-SE" sz="2100" dirty="0"/>
          </a:p>
        </p:txBody>
      </p:sp>
    </p:spTree>
    <p:extLst>
      <p:ext uri="{BB962C8B-B14F-4D97-AF65-F5344CB8AC3E}">
        <p14:creationId xmlns:p14="http://schemas.microsoft.com/office/powerpoint/2010/main" val="75624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Beräkna och mäta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Avgränsad mätning</a:t>
            </a:r>
          </a:p>
          <a:p>
            <a:pPr lvl="1"/>
            <a:r>
              <a:rPr lang="sv-SE" dirty="0"/>
              <a:t>Företagets </a:t>
            </a:r>
          </a:p>
          <a:p>
            <a:pPr lvl="2"/>
            <a:r>
              <a:rPr lang="sv-SE" dirty="0"/>
              <a:t>Leverantörer</a:t>
            </a:r>
          </a:p>
          <a:p>
            <a:pPr lvl="2"/>
            <a:r>
              <a:rPr lang="sv-SE" dirty="0"/>
              <a:t>Underleverantörer</a:t>
            </a:r>
          </a:p>
          <a:p>
            <a:pPr lvl="2"/>
            <a:r>
              <a:rPr lang="sv-SE" dirty="0"/>
              <a:t>Kunder</a:t>
            </a:r>
          </a:p>
          <a:p>
            <a:pPr lvl="2"/>
            <a:r>
              <a:rPr lang="sv-SE" dirty="0"/>
              <a:t>Kunders kunder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44AE1B5-9507-43CE-969F-B967E3512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21"/>
          <a:stretch/>
        </p:blipFill>
        <p:spPr>
          <a:xfrm>
            <a:off x="5436096" y="4273218"/>
            <a:ext cx="3250704" cy="168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5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vektorgrafik&#10;&#10;Beskrivning genererad med hög exakthet">
            <a:extLst>
              <a:ext uri="{FF2B5EF4-FFF2-40B4-BE49-F238E27FC236}">
                <a16:creationId xmlns:a16="http://schemas.microsoft.com/office/drawing/2014/main" id="{90627504-FFAA-4153-BF84-6604B96F1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1" t="9091" r="1115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752" y="320041"/>
            <a:ext cx="4150476" cy="586130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0239C33-E89B-4F79-A9F0-2E474492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4" y="478241"/>
            <a:ext cx="3911452" cy="1325563"/>
          </a:xfrm>
        </p:spPr>
        <p:txBody>
          <a:bodyPr>
            <a:normAutofit/>
          </a:bodyPr>
          <a:lstStyle/>
          <a:p>
            <a:r>
              <a:rPr lang="sv-SE" sz="4000" dirty="0"/>
              <a:t>Beräkna och mäta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B2FF7B-4CD5-48DE-8232-9FED2F807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264" y="1938740"/>
            <a:ext cx="3879555" cy="40899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1900" dirty="0"/>
              <a:t>Vem ska mätas?</a:t>
            </a:r>
          </a:p>
          <a:p>
            <a:pPr lvl="1">
              <a:lnSpc>
                <a:spcPct val="90000"/>
              </a:lnSpc>
            </a:pPr>
            <a:r>
              <a:rPr lang="sv-SE" sz="1900" dirty="0"/>
              <a:t>Operativ mätning</a:t>
            </a:r>
          </a:p>
          <a:p>
            <a:pPr lvl="2">
              <a:lnSpc>
                <a:spcPct val="90000"/>
              </a:lnSpc>
            </a:pPr>
            <a:r>
              <a:rPr lang="sv-SE" sz="1900" dirty="0"/>
              <a:t>Fordon</a:t>
            </a:r>
          </a:p>
          <a:p>
            <a:pPr lvl="1">
              <a:lnSpc>
                <a:spcPct val="90000"/>
              </a:lnSpc>
            </a:pPr>
            <a:r>
              <a:rPr lang="sv-SE" sz="1900" dirty="0"/>
              <a:t>Övergripande nivåer</a:t>
            </a:r>
          </a:p>
          <a:p>
            <a:pPr lvl="2">
              <a:lnSpc>
                <a:spcPct val="90000"/>
              </a:lnSpc>
            </a:pPr>
            <a:r>
              <a:rPr lang="sv-SE" sz="1900" dirty="0"/>
              <a:t>Involvera leverantörer och kunder</a:t>
            </a:r>
          </a:p>
          <a:p>
            <a:pPr lvl="1">
              <a:lnSpc>
                <a:spcPct val="90000"/>
              </a:lnSpc>
            </a:pPr>
            <a:r>
              <a:rPr lang="sv-SE" sz="1900" dirty="0"/>
              <a:t>Påverkan i försörjningskedjan</a:t>
            </a:r>
          </a:p>
          <a:p>
            <a:pPr lvl="2">
              <a:lnSpc>
                <a:spcPct val="90000"/>
              </a:lnSpc>
            </a:pPr>
            <a:r>
              <a:rPr lang="sv-SE" sz="1900" dirty="0"/>
              <a:t>Var påverkar produkten mest?</a:t>
            </a:r>
          </a:p>
          <a:p>
            <a:pPr lvl="1">
              <a:lnSpc>
                <a:spcPct val="90000"/>
              </a:lnSpc>
            </a:pPr>
            <a:r>
              <a:rPr lang="sv-SE" sz="1900" dirty="0"/>
              <a:t>Utmaning </a:t>
            </a:r>
          </a:p>
          <a:p>
            <a:pPr lvl="2">
              <a:lnSpc>
                <a:spcPct val="90000"/>
              </a:lnSpc>
            </a:pPr>
            <a:r>
              <a:rPr lang="sv-SE" sz="1900" dirty="0"/>
              <a:t>Mätning över företagsgränser</a:t>
            </a:r>
          </a:p>
        </p:txBody>
      </p:sp>
    </p:spTree>
    <p:extLst>
      <p:ext uri="{BB962C8B-B14F-4D97-AF65-F5344CB8AC3E}">
        <p14:creationId xmlns:p14="http://schemas.microsoft.com/office/powerpoint/2010/main" val="152553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objekt 25">
            <a:extLst>
              <a:ext uri="{FF2B5EF4-FFF2-40B4-BE49-F238E27FC236}">
                <a16:creationId xmlns:a16="http://schemas.microsoft.com/office/drawing/2014/main" id="{E4AEF38F-E6D1-48E4-815D-49E617B38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2" b="27765"/>
          <a:stretch/>
        </p:blipFill>
        <p:spPr>
          <a:xfrm>
            <a:off x="1026095" y="3201624"/>
            <a:ext cx="5830788" cy="720081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231E2B94-6DD4-422D-8DC0-6D43C53A9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15" y="1360141"/>
            <a:ext cx="2956816" cy="731583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7D128CB7-E016-42B2-973E-3F8881A335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398"/>
          <a:stretch/>
        </p:blipFill>
        <p:spPr>
          <a:xfrm>
            <a:off x="522308" y="1451245"/>
            <a:ext cx="2961345" cy="728563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A059FA74-7E02-4475-9E07-1A6ECE315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051" y="171728"/>
            <a:ext cx="4426080" cy="1170533"/>
          </a:xfrm>
          <a:prstGeom prst="rect">
            <a:avLst/>
          </a:prstGeom>
        </p:spPr>
      </p:pic>
      <p:sp>
        <p:nvSpPr>
          <p:cNvPr id="4" name="Parallelltrapets 3">
            <a:extLst>
              <a:ext uri="{FF2B5EF4-FFF2-40B4-BE49-F238E27FC236}">
                <a16:creationId xmlns:a16="http://schemas.microsoft.com/office/drawing/2014/main" id="{3ECA54DE-299C-4068-AEC1-29C503F575FC}"/>
              </a:ext>
            </a:extLst>
          </p:cNvPr>
          <p:cNvSpPr/>
          <p:nvPr/>
        </p:nvSpPr>
        <p:spPr>
          <a:xfrm rot="10800000">
            <a:off x="12981" y="188640"/>
            <a:ext cx="8011230" cy="4118471"/>
          </a:xfrm>
          <a:prstGeom prst="trapezoid">
            <a:avLst>
              <a:gd name="adj" fmla="val 36979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A7CC93F1-DFE9-420A-BDD1-C6899BB88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616" y="251546"/>
            <a:ext cx="808944" cy="80732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544A5E45-C126-47B8-A978-79CD0FDF8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520" y="288761"/>
            <a:ext cx="763705" cy="76217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AA55F991-CE88-4EF3-B83F-A9C31DC25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973743" flipV="1">
            <a:off x="422765" y="259800"/>
            <a:ext cx="668555" cy="490966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CAD65342-22FC-4E06-8EB0-40DBCD410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225" y="288760"/>
            <a:ext cx="864554" cy="86282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7CB96C47-1911-4C54-BC40-9FDB5EAC0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794" y="683859"/>
            <a:ext cx="780900" cy="71329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F9C724EB-EEA1-4F66-9759-EC353889F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9561" y="787024"/>
            <a:ext cx="672142" cy="670798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A98C81F0-6C6A-42F0-89FC-96A677AA8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622" y="755647"/>
            <a:ext cx="610129" cy="608909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569FAB68-4F1D-45C2-B816-53C5E07F1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95" y="232327"/>
            <a:ext cx="628105" cy="626849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18D5EE84-03D2-4BB6-B15B-1CBC460B5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476" y="733800"/>
            <a:ext cx="786241" cy="717445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DB4C8ED1-855D-4ED6-8A68-FE6EEDAE2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951" y="720172"/>
            <a:ext cx="633841" cy="578380"/>
          </a:xfrm>
          <a:prstGeom prst="rect">
            <a:avLst/>
          </a:prstGeom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C8F47224-BE45-4F77-B64E-ECC972C9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936" y="1389405"/>
            <a:ext cx="2956816" cy="731583"/>
          </a:xfrm>
          <a:prstGeom prst="rect">
            <a:avLst/>
          </a:prstGeom>
        </p:spPr>
      </p:pic>
      <p:pic>
        <p:nvPicPr>
          <p:cNvPr id="20" name="Bildobjekt 19">
            <a:extLst>
              <a:ext uri="{FF2B5EF4-FFF2-40B4-BE49-F238E27FC236}">
                <a16:creationId xmlns:a16="http://schemas.microsoft.com/office/drawing/2014/main" id="{A62CC5A6-5D61-4C1C-BEB3-A6186DCAFC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50" t="47519" r="7119" b="31052"/>
          <a:stretch/>
        </p:blipFill>
        <p:spPr>
          <a:xfrm>
            <a:off x="917969" y="2168105"/>
            <a:ext cx="1115766" cy="817915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0BA09A82-94E9-47F1-B3C0-93D774EA60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8727"/>
          <a:stretch/>
        </p:blipFill>
        <p:spPr>
          <a:xfrm>
            <a:off x="5924079" y="2213177"/>
            <a:ext cx="1086043" cy="787401"/>
          </a:xfrm>
          <a:prstGeom prst="rect">
            <a:avLst/>
          </a:prstGeom>
        </p:spPr>
      </p:pic>
      <p:pic>
        <p:nvPicPr>
          <p:cNvPr id="22" name="Bildobjekt 21">
            <a:extLst>
              <a:ext uri="{FF2B5EF4-FFF2-40B4-BE49-F238E27FC236}">
                <a16:creationId xmlns:a16="http://schemas.microsoft.com/office/drawing/2014/main" id="{1B377AF4-FA78-4A84-9EE3-D0635502B3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6109"/>
          <a:stretch/>
        </p:blipFill>
        <p:spPr>
          <a:xfrm>
            <a:off x="2180134" y="2190707"/>
            <a:ext cx="1102871" cy="774642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0A41384E-0046-4E04-B7D5-EB82DF0222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1180"/>
          <a:stretch/>
        </p:blipFill>
        <p:spPr>
          <a:xfrm>
            <a:off x="3283005" y="2145837"/>
            <a:ext cx="1316969" cy="891002"/>
          </a:xfrm>
          <a:prstGeom prst="rect">
            <a:avLst/>
          </a:prstGeom>
        </p:spPr>
      </p:pic>
      <p:pic>
        <p:nvPicPr>
          <p:cNvPr id="24" name="Bildobjekt 23">
            <a:extLst>
              <a:ext uri="{FF2B5EF4-FFF2-40B4-BE49-F238E27FC236}">
                <a16:creationId xmlns:a16="http://schemas.microsoft.com/office/drawing/2014/main" id="{008AFDF9-B3C0-4698-9A2F-A7478FD4C4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8954"/>
          <a:stretch/>
        </p:blipFill>
        <p:spPr>
          <a:xfrm>
            <a:off x="4709788" y="2116573"/>
            <a:ext cx="1214291" cy="882842"/>
          </a:xfrm>
          <a:prstGeom prst="rect">
            <a:avLst/>
          </a:prstGeom>
        </p:spPr>
      </p:pic>
      <p:sp>
        <p:nvSpPr>
          <p:cNvPr id="30" name="Ellips 29">
            <a:extLst>
              <a:ext uri="{FF2B5EF4-FFF2-40B4-BE49-F238E27FC236}">
                <a16:creationId xmlns:a16="http://schemas.microsoft.com/office/drawing/2014/main" id="{FE1CD2F1-B968-455D-BF4A-61972BE4E400}"/>
              </a:ext>
            </a:extLst>
          </p:cNvPr>
          <p:cNvSpPr/>
          <p:nvPr/>
        </p:nvSpPr>
        <p:spPr>
          <a:xfrm>
            <a:off x="7512304" y="1298777"/>
            <a:ext cx="162161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60%</a:t>
            </a:r>
          </a:p>
        </p:txBody>
      </p:sp>
      <p:sp>
        <p:nvSpPr>
          <p:cNvPr id="31" name="Ellips 30">
            <a:extLst>
              <a:ext uri="{FF2B5EF4-FFF2-40B4-BE49-F238E27FC236}">
                <a16:creationId xmlns:a16="http://schemas.microsoft.com/office/drawing/2014/main" id="{C50E471A-155D-49F6-B08C-70BC8516A0E5}"/>
              </a:ext>
            </a:extLst>
          </p:cNvPr>
          <p:cNvSpPr/>
          <p:nvPr/>
        </p:nvSpPr>
        <p:spPr>
          <a:xfrm>
            <a:off x="7503570" y="2239922"/>
            <a:ext cx="162161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89%</a:t>
            </a:r>
          </a:p>
        </p:txBody>
      </p:sp>
      <p:sp>
        <p:nvSpPr>
          <p:cNvPr id="32" name="Ellips 31">
            <a:extLst>
              <a:ext uri="{FF2B5EF4-FFF2-40B4-BE49-F238E27FC236}">
                <a16:creationId xmlns:a16="http://schemas.microsoft.com/office/drawing/2014/main" id="{A768C227-E758-47D1-8CDB-2F3D8EAE8044}"/>
              </a:ext>
            </a:extLst>
          </p:cNvPr>
          <p:cNvSpPr/>
          <p:nvPr/>
        </p:nvSpPr>
        <p:spPr>
          <a:xfrm>
            <a:off x="7522390" y="3201624"/>
            <a:ext cx="162161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75%</a:t>
            </a:r>
          </a:p>
        </p:txBody>
      </p:sp>
      <p:pic>
        <p:nvPicPr>
          <p:cNvPr id="33" name="Bildobjekt 32">
            <a:extLst>
              <a:ext uri="{FF2B5EF4-FFF2-40B4-BE49-F238E27FC236}">
                <a16:creationId xmlns:a16="http://schemas.microsoft.com/office/drawing/2014/main" id="{AA413FCD-7A63-4541-8DAB-257D3CCA6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838" y="4465937"/>
            <a:ext cx="3523793" cy="2103302"/>
          </a:xfrm>
          <a:prstGeom prst="rect">
            <a:avLst/>
          </a:prstGeom>
        </p:spPr>
      </p:pic>
      <p:sp>
        <p:nvSpPr>
          <p:cNvPr id="35" name="Pil: vänster-uppåt 34">
            <a:extLst>
              <a:ext uri="{FF2B5EF4-FFF2-40B4-BE49-F238E27FC236}">
                <a16:creationId xmlns:a16="http://schemas.microsoft.com/office/drawing/2014/main" id="{3FFB66C9-A611-4186-8D1E-B3BBBF7CEFA2}"/>
              </a:ext>
            </a:extLst>
          </p:cNvPr>
          <p:cNvSpPr/>
          <p:nvPr/>
        </p:nvSpPr>
        <p:spPr>
          <a:xfrm rot="10800000">
            <a:off x="637152" y="2380854"/>
            <a:ext cx="419588" cy="2459694"/>
          </a:xfrm>
          <a:prstGeom prst="leftUpArrow">
            <a:avLst>
              <a:gd name="adj1" fmla="val 21408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BDCC6EFB-B6E7-4EFC-83C5-ECF54982E6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7746" y="726392"/>
            <a:ext cx="634039" cy="579170"/>
          </a:xfrm>
          <a:prstGeom prst="rect">
            <a:avLst/>
          </a:prstGeom>
        </p:spPr>
      </p:pic>
      <p:pic>
        <p:nvPicPr>
          <p:cNvPr id="37" name="Bildobjekt 36">
            <a:extLst>
              <a:ext uri="{FF2B5EF4-FFF2-40B4-BE49-F238E27FC236}">
                <a16:creationId xmlns:a16="http://schemas.microsoft.com/office/drawing/2014/main" id="{4EC1F7EE-3C70-4A4A-9E00-919E51D19E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1717" y="218806"/>
            <a:ext cx="634039" cy="579170"/>
          </a:xfrm>
          <a:prstGeom prst="rect">
            <a:avLst/>
          </a:prstGeom>
        </p:spPr>
      </p:pic>
      <p:pic>
        <p:nvPicPr>
          <p:cNvPr id="38" name="Bildobjekt 37">
            <a:extLst>
              <a:ext uri="{FF2B5EF4-FFF2-40B4-BE49-F238E27FC236}">
                <a16:creationId xmlns:a16="http://schemas.microsoft.com/office/drawing/2014/main" id="{D0B91EB3-310C-4F81-AE3A-0D3C124633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7363" y="322987"/>
            <a:ext cx="634039" cy="579170"/>
          </a:xfrm>
          <a:prstGeom prst="rect">
            <a:avLst/>
          </a:prstGeom>
        </p:spPr>
      </p:pic>
      <p:sp>
        <p:nvSpPr>
          <p:cNvPr id="27" name="Ellips 26">
            <a:extLst>
              <a:ext uri="{FF2B5EF4-FFF2-40B4-BE49-F238E27FC236}">
                <a16:creationId xmlns:a16="http://schemas.microsoft.com/office/drawing/2014/main" id="{D049CDA6-2335-4CFB-BFE1-E89A499E0DD9}"/>
              </a:ext>
            </a:extLst>
          </p:cNvPr>
          <p:cNvSpPr/>
          <p:nvPr/>
        </p:nvSpPr>
        <p:spPr>
          <a:xfrm>
            <a:off x="7503570" y="318937"/>
            <a:ext cx="162161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102%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7C353255-27FD-407B-92C1-96FE43A8AA43}"/>
              </a:ext>
            </a:extLst>
          </p:cNvPr>
          <p:cNvSpPr txBox="1"/>
          <p:nvPr/>
        </p:nvSpPr>
        <p:spPr>
          <a:xfrm>
            <a:off x="4407380" y="5352084"/>
            <a:ext cx="400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Fördela miljöproblem</a:t>
            </a:r>
          </a:p>
        </p:txBody>
      </p:sp>
    </p:spTree>
    <p:extLst>
      <p:ext uri="{BB962C8B-B14F-4D97-AF65-F5344CB8AC3E}">
        <p14:creationId xmlns:p14="http://schemas.microsoft.com/office/powerpoint/2010/main" val="319301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fraktbehållare, föremål utomhus, byggnad&#10;&#10;Beskrivning genererad med mycket hög exakthet">
            <a:extLst>
              <a:ext uri="{FF2B5EF4-FFF2-40B4-BE49-F238E27FC236}">
                <a16:creationId xmlns:a16="http://schemas.microsoft.com/office/drawing/2014/main" id="{31784CD1-D3FB-4602-AE35-DE039317C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4" r="26157"/>
          <a:stretch/>
        </p:blipFill>
        <p:spPr>
          <a:xfrm>
            <a:off x="4139952" y="332656"/>
            <a:ext cx="4665806" cy="6192688"/>
          </a:xfrm>
          <a:prstGeom prst="rect">
            <a:avLst/>
          </a:prstGeom>
          <a:effectLst/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86696" y="629266"/>
            <a:ext cx="2738601" cy="1676603"/>
          </a:xfrm>
        </p:spPr>
        <p:txBody>
          <a:bodyPr>
            <a:normAutofit/>
          </a:bodyPr>
          <a:lstStyle/>
          <a:p>
            <a:r>
              <a:rPr lang="sv-SE"/>
              <a:t>Beräkna </a:t>
            </a:r>
            <a:r>
              <a:rPr lang="sv-SE" dirty="0"/>
              <a:t>och mäta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86698" y="2438400"/>
            <a:ext cx="3293214" cy="3785419"/>
          </a:xfrm>
        </p:spPr>
        <p:txBody>
          <a:bodyPr>
            <a:normAutofit/>
          </a:bodyPr>
          <a:lstStyle/>
          <a:p>
            <a:r>
              <a:rPr lang="sv-SE" sz="2000" dirty="0"/>
              <a:t>Positionering</a:t>
            </a:r>
          </a:p>
          <a:p>
            <a:pPr lvl="1"/>
            <a:r>
              <a:rPr lang="sv-SE" sz="2000" dirty="0"/>
              <a:t>Av </a:t>
            </a:r>
            <a:r>
              <a:rPr lang="sv-SE" sz="2000" dirty="0" err="1"/>
              <a:t>lastbärare</a:t>
            </a:r>
            <a:endParaRPr lang="sv-SE" sz="2000" dirty="0"/>
          </a:p>
          <a:p>
            <a:pPr lvl="2"/>
            <a:r>
              <a:rPr lang="sv-SE" sz="2000" dirty="0"/>
              <a:t>Tex trailers och containers</a:t>
            </a:r>
          </a:p>
          <a:p>
            <a:r>
              <a:rPr lang="sv-SE" sz="2000" dirty="0"/>
              <a:t>Ansvar för tomkörning</a:t>
            </a:r>
          </a:p>
          <a:p>
            <a:pPr lvl="1"/>
            <a:r>
              <a:rPr lang="sv-SE" sz="2000" dirty="0"/>
              <a:t>Logistikföretaget</a:t>
            </a:r>
          </a:p>
          <a:p>
            <a:pPr lvl="1"/>
            <a:endParaRPr lang="sv-SE" sz="1600" dirty="0"/>
          </a:p>
          <a:p>
            <a:pPr lvl="1"/>
            <a:endParaRPr lang="sv-SE" sz="1600" dirty="0"/>
          </a:p>
          <a:p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274510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himmel, bil, lastbil, utomhus&#10;&#10;Beskrivning genererad med mycket hög exakthet">
            <a:extLst>
              <a:ext uri="{FF2B5EF4-FFF2-40B4-BE49-F238E27FC236}">
                <a16:creationId xmlns:a16="http://schemas.microsoft.com/office/drawing/2014/main" id="{A4000A52-0CBA-4B53-8CEE-2B67F0884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2" r="15456" b="5077"/>
          <a:stretch/>
        </p:blipFill>
        <p:spPr>
          <a:xfrm>
            <a:off x="18028" y="-21704"/>
            <a:ext cx="9143980" cy="6879704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430169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46103" y="640263"/>
            <a:ext cx="3915950" cy="1344975"/>
          </a:xfrm>
        </p:spPr>
        <p:txBody>
          <a:bodyPr>
            <a:normAutofit/>
          </a:bodyPr>
          <a:lstStyle/>
          <a:p>
            <a:r>
              <a:rPr lang="sv-SE" sz="3500"/>
              <a:t>Beräkna och mäta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45582" y="2121763"/>
            <a:ext cx="3926618" cy="37730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100" dirty="0"/>
              <a:t>Logistikaktivitet</a:t>
            </a:r>
          </a:p>
          <a:p>
            <a:pPr lvl="1">
              <a:lnSpc>
                <a:spcPct val="90000"/>
              </a:lnSpc>
            </a:pPr>
            <a:r>
              <a:rPr lang="sv-SE" sz="2100" dirty="0"/>
              <a:t>Transporter</a:t>
            </a:r>
          </a:p>
          <a:p>
            <a:pPr lvl="2">
              <a:lnSpc>
                <a:spcPct val="90000"/>
              </a:lnSpc>
            </a:pPr>
            <a:r>
              <a:rPr lang="sv-SE" sz="2100" dirty="0"/>
              <a:t>Tillverkning av fordon</a:t>
            </a:r>
          </a:p>
          <a:p>
            <a:pPr lvl="2">
              <a:lnSpc>
                <a:spcPct val="90000"/>
              </a:lnSpc>
            </a:pPr>
            <a:r>
              <a:rPr lang="sv-SE" sz="2100" dirty="0"/>
              <a:t>Skrotning</a:t>
            </a:r>
          </a:p>
          <a:p>
            <a:pPr lvl="2">
              <a:lnSpc>
                <a:spcPct val="90000"/>
              </a:lnSpc>
            </a:pPr>
            <a:r>
              <a:rPr lang="sv-SE" sz="2100" dirty="0"/>
              <a:t>Bränsle</a:t>
            </a:r>
          </a:p>
          <a:p>
            <a:pPr lvl="3">
              <a:lnSpc>
                <a:spcPct val="90000"/>
              </a:lnSpc>
            </a:pPr>
            <a:r>
              <a:rPr lang="sv-SE" sz="2100" dirty="0"/>
              <a:t>Tillverkning</a:t>
            </a:r>
          </a:p>
          <a:p>
            <a:pPr lvl="3">
              <a:lnSpc>
                <a:spcPct val="90000"/>
              </a:lnSpc>
            </a:pPr>
            <a:r>
              <a:rPr lang="sv-SE" sz="2100" dirty="0"/>
              <a:t>Transport</a:t>
            </a:r>
          </a:p>
          <a:p>
            <a:pPr lvl="1">
              <a:lnSpc>
                <a:spcPct val="90000"/>
              </a:lnSpc>
            </a:pPr>
            <a:r>
              <a:rPr lang="sv-SE" sz="2100" dirty="0"/>
              <a:t>Exkludera produktion?</a:t>
            </a:r>
          </a:p>
          <a:p>
            <a:pPr lvl="1">
              <a:lnSpc>
                <a:spcPct val="90000"/>
              </a:lnSpc>
            </a:pPr>
            <a:r>
              <a:rPr lang="sv-SE" sz="2100" dirty="0"/>
              <a:t>Stödjande funktioner</a:t>
            </a:r>
          </a:p>
          <a:p>
            <a:pPr lvl="2">
              <a:lnSpc>
                <a:spcPct val="90000"/>
              </a:lnSpc>
            </a:pPr>
            <a:r>
              <a:rPr lang="sv-SE" sz="2100" dirty="0"/>
              <a:t>Infrastruktur</a:t>
            </a:r>
          </a:p>
          <a:p>
            <a:pPr marL="1371600" lvl="3" indent="0">
              <a:lnSpc>
                <a:spcPct val="90000"/>
              </a:lnSpc>
              <a:buNone/>
            </a:pPr>
            <a:endParaRPr lang="sv-SE" sz="2100" dirty="0"/>
          </a:p>
        </p:txBody>
      </p:sp>
    </p:spTree>
    <p:extLst>
      <p:ext uri="{BB962C8B-B14F-4D97-AF65-F5344CB8AC3E}">
        <p14:creationId xmlns:p14="http://schemas.microsoft.com/office/powerpoint/2010/main" val="4031202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Beräkna </a:t>
            </a:r>
            <a:r>
              <a:rPr lang="sv-SE" dirty="0"/>
              <a:t>och mäta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Återvinning och returer</a:t>
            </a:r>
          </a:p>
          <a:p>
            <a:pPr lvl="2"/>
            <a:endParaRPr lang="sv-SE" dirty="0"/>
          </a:p>
          <a:p>
            <a:endParaRPr lang="sv-SE" dirty="0"/>
          </a:p>
        </p:txBody>
      </p:sp>
      <p:pic>
        <p:nvPicPr>
          <p:cNvPr id="3074" name="Picture 2" descr="C:\Users\Lisbeth\Documents\LWL LogK\Kunder\Göteborgs Stad\Material\Hållbara logistiksystem\s 9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9" t="21318" r="25106" b="68564"/>
          <a:stretch/>
        </p:blipFill>
        <p:spPr bwMode="auto">
          <a:xfrm rot="10800000">
            <a:off x="425527" y="2852936"/>
            <a:ext cx="826127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10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Beräkna </a:t>
            </a:r>
            <a:r>
              <a:rPr lang="sv-SE" dirty="0"/>
              <a:t>och mäta</a:t>
            </a:r>
          </a:p>
        </p:txBody>
      </p:sp>
      <p:pic>
        <p:nvPicPr>
          <p:cNvPr id="4098" name="Picture 2" descr="C:\Users\Lisbeth\Documents\LWL LogK\Kunder\Göteborgs Stad\Material\Hållbara logistiksystem\s 92.jpe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0" t="28315" r="23890" b="55767"/>
          <a:stretch/>
        </p:blipFill>
        <p:spPr bwMode="auto">
          <a:xfrm>
            <a:off x="755576" y="2348880"/>
            <a:ext cx="777882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962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/>
              <a:t>Beräkna och mäta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sv-SE"/>
              <a:t>Beräkningsmetoder</a:t>
            </a:r>
          </a:p>
          <a:p>
            <a:pPr lvl="1"/>
            <a:r>
              <a:rPr lang="sv-SE"/>
              <a:t>Koldioxid per transporterad produkt</a:t>
            </a:r>
          </a:p>
          <a:p>
            <a:pPr lvl="1"/>
            <a:r>
              <a:rPr lang="sv-SE"/>
              <a:t>Företagets totala energiåtgång för transport</a:t>
            </a:r>
          </a:p>
          <a:p>
            <a:pPr lvl="1"/>
            <a:r>
              <a:rPr lang="sv-SE"/>
              <a:t>Ökad efterfrågan och produktion</a:t>
            </a:r>
          </a:p>
          <a:p>
            <a:pPr lvl="1"/>
            <a:r>
              <a:rPr lang="sv-SE"/>
              <a:t>Ökad miljöbelastning?</a:t>
            </a:r>
          </a:p>
          <a:p>
            <a:pPr lvl="1"/>
            <a:r>
              <a:rPr lang="sv-SE"/>
              <a:t>Ökad fyllnadsgrad?</a:t>
            </a:r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CD8E88F-F676-4FF7-83D9-72E38C108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r="17713"/>
          <a:stretch/>
        </p:blipFill>
        <p:spPr>
          <a:xfrm>
            <a:off x="4860031" y="3933056"/>
            <a:ext cx="4089231" cy="23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0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185AE20-6FD4-9A3D-0857-25615148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628800"/>
            <a:ext cx="8003232" cy="4392488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Egen utveckling av system</a:t>
            </a:r>
          </a:p>
          <a:p>
            <a:r>
              <a:rPr lang="sv-SE" dirty="0"/>
              <a:t>Överföring av information</a:t>
            </a:r>
          </a:p>
          <a:p>
            <a:r>
              <a:rPr lang="sv-SE" dirty="0"/>
              <a:t>Kommunikation</a:t>
            </a:r>
          </a:p>
          <a:p>
            <a:pPr lvl="1"/>
            <a:r>
              <a:rPr lang="sv-SE" dirty="0"/>
              <a:t>EDI</a:t>
            </a:r>
          </a:p>
          <a:p>
            <a:pPr lvl="2"/>
            <a:r>
              <a:rPr lang="sv-SE" dirty="0"/>
              <a:t> Electronic Data </a:t>
            </a:r>
            <a:r>
              <a:rPr lang="sv-SE" dirty="0" err="1"/>
              <a:t>Interchange</a:t>
            </a:r>
            <a:r>
              <a:rPr lang="sv-SE" dirty="0"/>
              <a:t> </a:t>
            </a:r>
          </a:p>
          <a:p>
            <a:r>
              <a:rPr lang="sv-SE" dirty="0" err="1"/>
              <a:t>CargoIT</a:t>
            </a:r>
            <a:endParaRPr lang="sv-SE" dirty="0"/>
          </a:p>
          <a:p>
            <a:pPr lvl="1"/>
            <a:r>
              <a:rPr lang="sv-SE" dirty="0" err="1"/>
              <a:t>Cargowise</a:t>
            </a:r>
            <a:endParaRPr lang="sv-SE" dirty="0"/>
          </a:p>
          <a:p>
            <a:r>
              <a:rPr lang="sv-SE" dirty="0"/>
              <a:t>Hogia</a:t>
            </a:r>
          </a:p>
          <a:p>
            <a:pPr lvl="1"/>
            <a:r>
              <a:rPr lang="sv-SE" dirty="0" err="1"/>
              <a:t>MovIT</a:t>
            </a:r>
            <a:endParaRPr lang="sv-SE" dirty="0"/>
          </a:p>
          <a:p>
            <a:r>
              <a:rPr lang="sv-SE" dirty="0" err="1"/>
              <a:t>Opter</a:t>
            </a:r>
            <a:endParaRPr lang="sv-SE" dirty="0"/>
          </a:p>
          <a:p>
            <a:pPr lvl="1"/>
            <a:r>
              <a:rPr lang="sv-SE" dirty="0"/>
              <a:t>K2/</a:t>
            </a:r>
            <a:r>
              <a:rPr lang="sv-SE" dirty="0" err="1"/>
              <a:t>Fleet</a:t>
            </a:r>
            <a:r>
              <a:rPr lang="sv-SE" dirty="0"/>
              <a:t> 101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9930894-319B-D3E3-D77D-43636ABB4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2190824"/>
            <a:ext cx="3257550" cy="80724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E0AA0A19-D021-0473-84A4-AB5EE3A9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351" y="3336204"/>
            <a:ext cx="1921468" cy="807244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A3E20D11-7223-59A5-74FE-34057B2AE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318" y="4522143"/>
            <a:ext cx="1714500" cy="1321594"/>
          </a:xfrm>
          <a:prstGeom prst="rect">
            <a:avLst/>
          </a:prstGeom>
        </p:spPr>
      </p:pic>
      <p:sp>
        <p:nvSpPr>
          <p:cNvPr id="9" name="Rubrik 3">
            <a:extLst>
              <a:ext uri="{FF2B5EF4-FFF2-40B4-BE49-F238E27FC236}">
                <a16:creationId xmlns:a16="http://schemas.microsoft.com/office/drawing/2014/main" id="{B8077E30-472E-8511-6FD6-A20456A9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t">
            <a:normAutofit/>
          </a:bodyPr>
          <a:lstStyle/>
          <a:p>
            <a:r>
              <a:rPr lang="sv-SE" dirty="0"/>
              <a:t>Affärssystem - Varuägaren </a:t>
            </a:r>
            <a:endParaRPr lang="sv-SE" sz="600" dirty="0"/>
          </a:p>
        </p:txBody>
      </p:sp>
    </p:spTree>
    <p:extLst>
      <p:ext uri="{BB962C8B-B14F-4D97-AF65-F5344CB8AC3E}">
        <p14:creationId xmlns:p14="http://schemas.microsoft.com/office/powerpoint/2010/main" val="172811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C2085FD-9519-4108-9D8D-DA58DEA4E1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218578"/>
              </p:ext>
            </p:extLst>
          </p:nvPr>
        </p:nvGraphicFramePr>
        <p:xfrm>
          <a:off x="1524000" y="206084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ubrik 1">
            <a:extLst>
              <a:ext uri="{FF2B5EF4-FFF2-40B4-BE49-F238E27FC236}">
                <a16:creationId xmlns:a16="http://schemas.microsoft.com/office/drawing/2014/main" id="{F52177A5-287F-445C-B20A-8A4B430A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1143000"/>
          </a:xfrm>
        </p:spPr>
        <p:txBody>
          <a:bodyPr/>
          <a:lstStyle/>
          <a:p>
            <a:r>
              <a:rPr lang="sv-SE" dirty="0"/>
              <a:t>Beräkna och mäta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69C6D7E-CDA8-4AFE-B262-793562D21EE2}"/>
              </a:ext>
            </a:extLst>
          </p:cNvPr>
          <p:cNvSpPr txBox="1"/>
          <p:nvPr/>
        </p:nvSpPr>
        <p:spPr>
          <a:xfrm>
            <a:off x="457200" y="1327343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3200" dirty="0"/>
              <a:t>Metoder för transportinriktad miljöberäkning</a:t>
            </a:r>
          </a:p>
        </p:txBody>
      </p:sp>
    </p:spTree>
    <p:extLst>
      <p:ext uri="{BB962C8B-B14F-4D97-AF65-F5344CB8AC3E}">
        <p14:creationId xmlns:p14="http://schemas.microsoft.com/office/powerpoint/2010/main" val="4149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6BF37F1-8F3B-496D-9EFB-A5F462C52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4E48D3-FDB9-4857-A217-61F80C273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71D7B3-119C-4686-9FB7-B19B9A4C7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6F7CCE6-1B37-4DCA-A8D0-64FF393C5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935BC2-5453-41CB-AF84-F77E4FB74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603B57-9B3E-4015-AD21-611AD3583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3BC5588-D2F8-49D0-80CA-C3F15C07B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426E42-A80C-48D8-9E37-C9ED01CC0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5AE70B-2B02-4EAC-80C7-9A5E4F5FB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B33CBF-014B-4F25-864B-60C2A837F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E53318-4AE6-4AB1-BA5C-789EBEB75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0BC21B-A7EE-49DF-A72B-9D65BF005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1390FE6-0EF5-4437-B337-5867B6B34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55A37E-0944-4D01-B968-A663274FC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010C5F0-7349-4189-BC6C-93CD0256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3200" dirty="0"/>
              <a:t>Metoder för transportinriktad miljöberäkning</a:t>
            </a:r>
          </a:p>
          <a:p>
            <a:pPr lvl="1"/>
            <a:r>
              <a:rPr lang="sv-SE" dirty="0"/>
              <a:t>Allokering</a:t>
            </a:r>
          </a:p>
          <a:p>
            <a:pPr lvl="2"/>
            <a:r>
              <a:rPr lang="sv-SE" dirty="0"/>
              <a:t>Leveransens andel i lasten.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CCA398C-BA6E-492B-BF08-FDB02350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285" y="3284984"/>
            <a:ext cx="5256584" cy="3137581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CD0A609B-A60B-42B5-8E8B-0D3AF0DD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Beräkna och mäta</a:t>
            </a:r>
          </a:p>
        </p:txBody>
      </p:sp>
    </p:spTree>
    <p:extLst>
      <p:ext uri="{BB962C8B-B14F-4D97-AF65-F5344CB8AC3E}">
        <p14:creationId xmlns:p14="http://schemas.microsoft.com/office/powerpoint/2010/main" val="187113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väg, lastbil, utomhus, himmel&#10;&#10;Beskrivning genererad med mycket hög exakthet">
            <a:extLst>
              <a:ext uri="{FF2B5EF4-FFF2-40B4-BE49-F238E27FC236}">
                <a16:creationId xmlns:a16="http://schemas.microsoft.com/office/drawing/2014/main" id="{C4E9FD4D-6D07-44A4-B9E9-0D8A1C5AF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9" r="34320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>
            <a:solidFill>
              <a:srgbClr val="395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 fontScale="90000"/>
          </a:bodyPr>
          <a:lstStyle/>
          <a:p>
            <a:br>
              <a:rPr lang="sv-SE" b="1" dirty="0"/>
            </a:br>
            <a:br>
              <a:rPr lang="sv-SE" b="1" dirty="0"/>
            </a:br>
            <a:r>
              <a:rPr lang="sv-SE" b="1" dirty="0"/>
              <a:t>        </a:t>
            </a:r>
            <a:br>
              <a:rPr lang="sv-SE" b="1" dirty="0"/>
            </a:br>
            <a:br>
              <a:rPr lang="sv-SE" b="1" dirty="0"/>
            </a:br>
            <a:br>
              <a:rPr lang="sv-SE" b="1" dirty="0"/>
            </a:br>
            <a:br>
              <a:rPr lang="sv-SE" sz="4400" dirty="0"/>
            </a:br>
            <a:r>
              <a:rPr lang="sv-SE" b="1" dirty="0"/>
              <a:t>Fyllnadsgrad</a:t>
            </a:r>
            <a:br>
              <a:rPr lang="sv-SE" b="1" dirty="0"/>
            </a:br>
            <a:r>
              <a:rPr lang="sv-SE" sz="2000" dirty="0"/>
              <a:t>Metoder för transportinriktad miljöberäkning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3724073" y="2438400"/>
            <a:ext cx="5096399" cy="423096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sv-SE" sz="2000" b="1" dirty="0"/>
              <a:t>Vägtransporter i Europa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v-SE" sz="1700" b="1" dirty="0"/>
              <a:t>Trailer</a:t>
            </a:r>
          </a:p>
          <a:p>
            <a:pPr lvl="1">
              <a:lnSpc>
                <a:spcPct val="90000"/>
              </a:lnSpc>
            </a:pPr>
            <a:r>
              <a:rPr lang="sv-SE" sz="1700" dirty="0"/>
              <a:t>Yttre mått</a:t>
            </a:r>
            <a:br>
              <a:rPr lang="sv-SE" sz="1700" dirty="0"/>
            </a:br>
            <a:r>
              <a:rPr lang="sv-SE" sz="1700" dirty="0"/>
              <a:t>Höjd: 4,0-4,2 m Bredd: 2,55 m Längd: 13,9</a:t>
            </a:r>
            <a:br>
              <a:rPr lang="sv-SE" sz="1700" dirty="0"/>
            </a:br>
            <a:r>
              <a:rPr lang="sv-SE" sz="1700" dirty="0"/>
              <a:t>Inre mått: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Höjd: 2,7 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Bredd: 2,48 m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Längd: 13,6 m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Lastförmåga </a:t>
            </a:r>
            <a:r>
              <a:rPr lang="sv-SE" sz="1700" b="1" dirty="0" err="1"/>
              <a:t>cbm</a:t>
            </a:r>
            <a:r>
              <a:rPr lang="sv-SE" sz="1700" b="1" dirty="0"/>
              <a:t>: 91</a:t>
            </a:r>
          </a:p>
          <a:p>
            <a:pPr lvl="1">
              <a:lnSpc>
                <a:spcPct val="90000"/>
              </a:lnSpc>
            </a:pPr>
            <a:endParaRPr lang="sv-SE" sz="1700" b="1" dirty="0"/>
          </a:p>
          <a:p>
            <a:pPr lvl="1">
              <a:lnSpc>
                <a:spcPct val="90000"/>
              </a:lnSpc>
            </a:pPr>
            <a:r>
              <a:rPr lang="sv-SE" sz="1700" b="1" dirty="0"/>
              <a:t>Tillåten vikt i Europa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 24 000kg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sv-SE" sz="1700" b="1" dirty="0"/>
              <a:t>    </a:t>
            </a:r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89124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lastbil, mat&#10;&#10;Beskrivning genererad med mycket hög exakthet">
            <a:extLst>
              <a:ext uri="{FF2B5EF4-FFF2-40B4-BE49-F238E27FC236}">
                <a16:creationId xmlns:a16="http://schemas.microsoft.com/office/drawing/2014/main" id="{87EB5543-D11D-435E-9846-C64684B9C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3" r="15938" b="2"/>
          <a:stretch/>
        </p:blipFill>
        <p:spPr>
          <a:xfrm>
            <a:off x="3923928" y="2780928"/>
            <a:ext cx="5004028" cy="3753024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324923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46102" y="640263"/>
            <a:ext cx="5278025" cy="1344975"/>
          </a:xfrm>
        </p:spPr>
        <p:txBody>
          <a:bodyPr>
            <a:normAutofit/>
          </a:bodyPr>
          <a:lstStyle/>
          <a:p>
            <a:r>
              <a:rPr lang="sv-SE" sz="4000" dirty="0"/>
              <a:t>Beräkna och mäta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0483" y="2101777"/>
            <a:ext cx="3982402" cy="3773010"/>
          </a:xfrm>
        </p:spPr>
        <p:txBody>
          <a:bodyPr>
            <a:normAutofit/>
          </a:bodyPr>
          <a:lstStyle/>
          <a:p>
            <a:r>
              <a:rPr lang="sv-SE" sz="2800" dirty="0"/>
              <a:t>Fyllnadsgrad</a:t>
            </a:r>
          </a:p>
          <a:p>
            <a:pPr lvl="1"/>
            <a:r>
              <a:rPr lang="sv-SE" dirty="0"/>
              <a:t>Hur effektivt en </a:t>
            </a:r>
            <a:r>
              <a:rPr lang="sv-SE" dirty="0" err="1"/>
              <a:t>lastbärare</a:t>
            </a:r>
            <a:r>
              <a:rPr lang="sv-SE" dirty="0"/>
              <a:t> är lastad</a:t>
            </a:r>
          </a:p>
          <a:p>
            <a:pPr marL="457200" lvl="1" indent="0">
              <a:buNone/>
            </a:pP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17976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7CB237-FF02-46DC-B13D-53BA0C5F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E388750-4003-473E-950E-66FDE0E8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sv-SE" sz="2800" dirty="0"/>
              <a:t>13,6 m trailer i Europa trafik</a:t>
            </a:r>
          </a:p>
          <a:p>
            <a:pPr lvl="1"/>
            <a:r>
              <a:rPr lang="sv-SE" sz="2400" dirty="0"/>
              <a:t>33 </a:t>
            </a:r>
            <a:r>
              <a:rPr lang="sv-SE" sz="2400" dirty="0" err="1"/>
              <a:t>pll</a:t>
            </a:r>
            <a:r>
              <a:rPr lang="sv-SE" sz="2400" dirty="0"/>
              <a:t> </a:t>
            </a:r>
          </a:p>
          <a:p>
            <a:pPr lvl="1"/>
            <a:r>
              <a:rPr lang="sv-SE" sz="2400" dirty="0"/>
              <a:t>0,5 m höga</a:t>
            </a:r>
          </a:p>
          <a:p>
            <a:pPr lvl="1"/>
            <a:r>
              <a:rPr lang="sv-SE" sz="2400" dirty="0"/>
              <a:t>20 000kg</a:t>
            </a:r>
          </a:p>
          <a:p>
            <a:r>
              <a:rPr lang="sv-SE" sz="2800" dirty="0"/>
              <a:t>Vilken fyllnadsgrad har </a:t>
            </a:r>
            <a:r>
              <a:rPr lang="sv-SE" sz="2800" dirty="0" err="1"/>
              <a:t>lastbäraren</a:t>
            </a:r>
            <a:r>
              <a:rPr lang="sv-SE" sz="2800" dirty="0"/>
              <a:t>?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083329D-7D26-4EC7-8C98-B6972DDD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08438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23910A8-3C3A-4D4F-8DFD-DC866A21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4914364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6FDE7BC-0ECD-4A62-943F-F1AA1BA1F975}"/>
              </a:ext>
            </a:extLst>
          </p:cNvPr>
          <p:cNvSpPr txBox="1"/>
          <p:nvPr/>
        </p:nvSpPr>
        <p:spPr>
          <a:xfrm>
            <a:off x="251520" y="5126891"/>
            <a:ext cx="517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Lastens vikt 20 000kg / </a:t>
            </a:r>
            <a:r>
              <a:rPr lang="sv-SE" sz="2400" dirty="0" err="1"/>
              <a:t>Lastbärarens</a:t>
            </a:r>
            <a:r>
              <a:rPr lang="sv-SE" sz="2400" dirty="0"/>
              <a:t> lastkapacitet 24 000kg =</a:t>
            </a:r>
          </a:p>
          <a:p>
            <a:r>
              <a:rPr lang="sv-SE" sz="2400" dirty="0"/>
              <a:t>83% fyllnadsgrad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21F1931-E2A5-402D-A804-9965FD5094B3}"/>
              </a:ext>
            </a:extLst>
          </p:cNvPr>
          <p:cNvSpPr/>
          <p:nvPr/>
        </p:nvSpPr>
        <p:spPr>
          <a:xfrm>
            <a:off x="3203848" y="4568634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31629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904656"/>
          </a:xfrm>
        </p:spPr>
        <p:txBody>
          <a:bodyPr>
            <a:normAutofit/>
          </a:bodyPr>
          <a:lstStyle/>
          <a:p>
            <a:r>
              <a:rPr lang="sv-SE" dirty="0"/>
              <a:t>Hur mycket volym finns det kvar i </a:t>
            </a:r>
            <a:r>
              <a:rPr lang="sv-SE" dirty="0" err="1"/>
              <a:t>lastbäraren</a:t>
            </a:r>
            <a:r>
              <a:rPr lang="sv-SE" dirty="0"/>
              <a:t>?</a:t>
            </a:r>
          </a:p>
          <a:p>
            <a:r>
              <a:rPr lang="sv-SE" dirty="0"/>
              <a:t>13,6 x 2,48 x 2,2 = 74,2 m3</a:t>
            </a:r>
          </a:p>
          <a:p>
            <a:pPr lvl="1"/>
            <a:r>
              <a:rPr lang="sv-SE" dirty="0"/>
              <a:t>500krt </a:t>
            </a:r>
          </a:p>
          <a:p>
            <a:pPr lvl="1"/>
            <a:r>
              <a:rPr lang="sv-SE" dirty="0"/>
              <a:t>4000kg</a:t>
            </a:r>
          </a:p>
          <a:p>
            <a:pPr lvl="1"/>
            <a:r>
              <a:rPr lang="sv-SE" dirty="0"/>
              <a:t>74,2 m3</a:t>
            </a:r>
          </a:p>
          <a:p>
            <a:pPr lvl="1"/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51A8C4-352E-4F67-A2F4-48B77F9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033" y="3201914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DD756D4-2BA5-4D76-9AD7-460712146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51" y="4257399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3835FCE9-F324-467F-8BFA-6DB35AC861E7}"/>
              </a:ext>
            </a:extLst>
          </p:cNvPr>
          <p:cNvSpPr/>
          <p:nvPr/>
        </p:nvSpPr>
        <p:spPr>
          <a:xfrm>
            <a:off x="3774033" y="3486630"/>
            <a:ext cx="4946382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4000kg 74,20 m3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C592BE1-1BCF-411B-86A1-445AB0365CAB}"/>
              </a:ext>
            </a:extLst>
          </p:cNvPr>
          <p:cNvSpPr txBox="1"/>
          <p:nvPr/>
        </p:nvSpPr>
        <p:spPr>
          <a:xfrm>
            <a:off x="755576" y="4620315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Lastens volym 74,2 / </a:t>
            </a:r>
            <a:r>
              <a:rPr lang="sv-SE" sz="2400" dirty="0" err="1"/>
              <a:t>lastbärarens</a:t>
            </a:r>
            <a:r>
              <a:rPr lang="sv-SE" sz="2400" dirty="0"/>
              <a:t> volymkapacitet 91 = </a:t>
            </a:r>
          </a:p>
          <a:p>
            <a:r>
              <a:rPr lang="sv-SE" sz="2400" dirty="0"/>
              <a:t>Fyllnadsgrad 81,5%</a:t>
            </a:r>
          </a:p>
        </p:txBody>
      </p:sp>
    </p:spTree>
    <p:extLst>
      <p:ext uri="{BB962C8B-B14F-4D97-AF65-F5344CB8AC3E}">
        <p14:creationId xmlns:p14="http://schemas.microsoft.com/office/powerpoint/2010/main" val="276663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29989F-5017-4DDC-84C8-43491CAC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EC50052-AD7F-4760-AD8C-86D80A6C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4423"/>
            <a:ext cx="8229600" cy="4525963"/>
          </a:xfrm>
        </p:spPr>
        <p:txBody>
          <a:bodyPr/>
          <a:lstStyle/>
          <a:p>
            <a:r>
              <a:rPr lang="sv-SE" sz="2800" dirty="0"/>
              <a:t>Om godset kombineras</a:t>
            </a:r>
          </a:p>
          <a:p>
            <a:pPr lvl="1"/>
            <a:r>
              <a:rPr lang="sv-SE" sz="2400" dirty="0"/>
              <a:t>20 000kg </a:t>
            </a:r>
          </a:p>
          <a:p>
            <a:pPr lvl="1"/>
            <a:r>
              <a:rPr lang="sv-SE" sz="2400" dirty="0"/>
              <a:t>+ 74,2 m3( x 333kg = 24 708kg)</a:t>
            </a:r>
          </a:p>
          <a:p>
            <a:pPr lvl="1"/>
            <a:r>
              <a:rPr lang="sv-SE" sz="2400" b="1" dirty="0"/>
              <a:t>44 708kg fraktvikt</a:t>
            </a:r>
          </a:p>
          <a:p>
            <a:r>
              <a:rPr lang="sv-SE" sz="2800" dirty="0"/>
              <a:t>Hur mycket verklig vikt har trailer?</a:t>
            </a:r>
          </a:p>
          <a:p>
            <a:pPr lvl="1"/>
            <a:r>
              <a:rPr lang="sv-SE" sz="2400" dirty="0"/>
              <a:t>20 000kg + 4000kg = 24000kg</a:t>
            </a:r>
          </a:p>
          <a:p>
            <a:endParaRPr lang="sv-S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75EF02-3065-41DD-BD5A-FB458F6C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52" y="4456893"/>
            <a:ext cx="4974431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D27D2C8-CEEF-4E98-AF38-AF27A12A7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64" y="5458372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127EBB66-B5B8-4877-91A0-250F551A9664}"/>
              </a:ext>
            </a:extLst>
          </p:cNvPr>
          <p:cNvSpPr txBox="1"/>
          <p:nvPr/>
        </p:nvSpPr>
        <p:spPr>
          <a:xfrm>
            <a:off x="1801388" y="5806879"/>
            <a:ext cx="248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164% fyllnadsgrad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85D9AC2-5A73-476B-8438-3CABDFF8F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570" y="5051061"/>
            <a:ext cx="4963168" cy="484674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44DE54B-D4E6-4891-9E0F-1A25DC8B2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616" y="4365104"/>
            <a:ext cx="4974767" cy="7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D459DA4A-CFD6-4156-AC71-296FDB69D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776188"/>
            <a:ext cx="3038800" cy="255507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EDB88C52-B878-48D0-A8D8-F9F523EC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/>
              <a:t>Fyllnadsgrad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695DAB4-C1E0-4DE1-A4DA-132693B2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Ekonomi</a:t>
            </a:r>
          </a:p>
          <a:p>
            <a:pPr lvl="1"/>
            <a:r>
              <a:rPr lang="sv-SE" dirty="0"/>
              <a:t>Varuägaren</a:t>
            </a:r>
          </a:p>
          <a:p>
            <a:pPr lvl="2"/>
            <a:r>
              <a:rPr lang="sv-SE" dirty="0"/>
              <a:t>Betalar för 83% respektive 81,5%</a:t>
            </a:r>
          </a:p>
          <a:p>
            <a:pPr lvl="1"/>
            <a:r>
              <a:rPr lang="sv-SE" dirty="0"/>
              <a:t>Transportören kan ta ”dubbelt betalt”</a:t>
            </a:r>
          </a:p>
          <a:p>
            <a:r>
              <a:rPr lang="sv-SE" dirty="0"/>
              <a:t>Miljö</a:t>
            </a:r>
          </a:p>
          <a:p>
            <a:pPr lvl="1"/>
            <a:r>
              <a:rPr lang="sv-SE" dirty="0"/>
              <a:t>Ett fordon mindre</a:t>
            </a:r>
          </a:p>
          <a:p>
            <a:r>
              <a:rPr lang="sv-SE" dirty="0"/>
              <a:t>Transportören</a:t>
            </a:r>
          </a:p>
          <a:p>
            <a:pPr lvl="1"/>
            <a:r>
              <a:rPr lang="sv-SE" dirty="0"/>
              <a:t>Involverar båda </a:t>
            </a:r>
            <a:r>
              <a:rPr lang="sv-SE" dirty="0" err="1"/>
              <a:t>varuägarna</a:t>
            </a:r>
            <a:endParaRPr lang="sv-SE" dirty="0"/>
          </a:p>
          <a:p>
            <a:pPr lvl="1"/>
            <a:r>
              <a:rPr lang="sv-SE" dirty="0"/>
              <a:t>Kan sätta ett lägre pris </a:t>
            </a:r>
          </a:p>
          <a:p>
            <a:pPr lvl="2"/>
            <a:r>
              <a:rPr lang="sv-SE" dirty="0"/>
              <a:t>Om </a:t>
            </a:r>
            <a:r>
              <a:rPr lang="sv-SE" dirty="0" err="1"/>
              <a:t>varuägarna</a:t>
            </a:r>
            <a:r>
              <a:rPr lang="sv-SE" dirty="0"/>
              <a:t> är villiga att kombinera 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4389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Beräkna och mäta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536" y="2003513"/>
            <a:ext cx="8229600" cy="4525963"/>
          </a:xfrm>
        </p:spPr>
        <p:txBody>
          <a:bodyPr/>
          <a:lstStyle/>
          <a:p>
            <a:r>
              <a:rPr lang="sv-SE" dirty="0"/>
              <a:t>Fordonskilometer  fkm</a:t>
            </a:r>
          </a:p>
          <a:p>
            <a:pPr lvl="1"/>
            <a:r>
              <a:rPr lang="sv-SE" dirty="0"/>
              <a:t>Avståndet fordonet kör</a:t>
            </a:r>
          </a:p>
          <a:p>
            <a:pPr lvl="1"/>
            <a:r>
              <a:rPr lang="sv-SE" dirty="0"/>
              <a:t>Fullastat fordon – tomt fordon</a:t>
            </a:r>
          </a:p>
          <a:p>
            <a:pPr lvl="1"/>
            <a:r>
              <a:rPr lang="sv-SE" dirty="0"/>
              <a:t>Stort eller litet fordon</a:t>
            </a:r>
          </a:p>
          <a:p>
            <a:pPr lvl="1"/>
            <a:endParaRPr lang="sv-S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70" y="3861048"/>
            <a:ext cx="4026089" cy="267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025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6D86821F-E7E9-4AE9-8CAF-80B46C1D8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Beräkna och mäta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59593FA6-4C40-4F13-8C31-BEA4E26C7BFA}"/>
              </a:ext>
            </a:extLst>
          </p:cNvPr>
          <p:cNvSpPr/>
          <p:nvPr/>
        </p:nvSpPr>
        <p:spPr>
          <a:xfrm>
            <a:off x="611560" y="3504090"/>
            <a:ext cx="504056" cy="1533973"/>
          </a:xfrm>
          <a:prstGeom prst="rect">
            <a:avLst/>
          </a:prstGeom>
          <a:noFill/>
          <a:ln w="76200">
            <a:solidFill>
              <a:schemeClr val="tx2"/>
            </a:solidFill>
          </a:ln>
          <a:scene3d>
            <a:camera prst="orthographicFront">
              <a:rot lat="209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sv-SE" sz="2400" b="1" dirty="0">
                <a:solidFill>
                  <a:schemeClr val="tx1"/>
                </a:solidFill>
              </a:rPr>
              <a:t>Vikt</a:t>
            </a:r>
          </a:p>
        </p:txBody>
      </p:sp>
      <p:sp>
        <p:nvSpPr>
          <p:cNvPr id="10" name="Pil: höger 9">
            <a:extLst>
              <a:ext uri="{FF2B5EF4-FFF2-40B4-BE49-F238E27FC236}">
                <a16:creationId xmlns:a16="http://schemas.microsoft.com/office/drawing/2014/main" id="{B22741A5-C0B6-44B5-ADED-518FF186284F}"/>
              </a:ext>
            </a:extLst>
          </p:cNvPr>
          <p:cNvSpPr/>
          <p:nvPr/>
        </p:nvSpPr>
        <p:spPr>
          <a:xfrm>
            <a:off x="611560" y="4982502"/>
            <a:ext cx="3888432" cy="1746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0599A98F-0481-4A5F-B427-45FD82BBD8E5}"/>
              </a:ext>
            </a:extLst>
          </p:cNvPr>
          <p:cNvSpPr/>
          <p:nvPr/>
        </p:nvSpPr>
        <p:spPr>
          <a:xfrm>
            <a:off x="5198834" y="3504090"/>
            <a:ext cx="1944216" cy="1568839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b="1" dirty="0">
                <a:solidFill>
                  <a:schemeClr val="tx1"/>
                </a:solidFill>
              </a:rPr>
              <a:t>Vikt</a:t>
            </a:r>
            <a:endParaRPr lang="sv-SE" dirty="0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C76017E5-7A01-4C80-BA54-0341C2D9FEB2}"/>
              </a:ext>
            </a:extLst>
          </p:cNvPr>
          <p:cNvSpPr/>
          <p:nvPr/>
        </p:nvSpPr>
        <p:spPr>
          <a:xfrm>
            <a:off x="5148064" y="5049180"/>
            <a:ext cx="3096344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EDDF4C17-AAE7-49EF-A47D-B692065B8CCA}"/>
              </a:ext>
            </a:extLst>
          </p:cNvPr>
          <p:cNvSpPr txBox="1"/>
          <p:nvPr/>
        </p:nvSpPr>
        <p:spPr>
          <a:xfrm>
            <a:off x="2843808" y="526520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Sträcka 10 km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FFA3F8B5-1E97-4FFE-BD72-CF93CAE29DE6}"/>
              </a:ext>
            </a:extLst>
          </p:cNvPr>
          <p:cNvSpPr txBox="1"/>
          <p:nvPr/>
        </p:nvSpPr>
        <p:spPr>
          <a:xfrm>
            <a:off x="6732240" y="526520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Sträcka 1 km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7D5C3606-4703-48B5-9FC2-F6975AF28DB9}"/>
              </a:ext>
            </a:extLst>
          </p:cNvPr>
          <p:cNvSpPr txBox="1"/>
          <p:nvPr/>
        </p:nvSpPr>
        <p:spPr>
          <a:xfrm>
            <a:off x="611560" y="1525649"/>
            <a:ext cx="72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Metoder för transportinriktad miljöberäkning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/>
              <a:t>Transportarbete – Ton-KM, </a:t>
            </a:r>
            <a:r>
              <a:rPr lang="sv-SE" sz="2400" dirty="0" err="1"/>
              <a:t>tkm</a:t>
            </a:r>
            <a:endParaRPr lang="sv-SE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sv-SE" sz="2400" dirty="0"/>
              <a:t>Summan av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sv-SE" sz="2400" dirty="0"/>
              <a:t>Transporterad vikt multiplicerad med transporterad sträcka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7B0CD596-06A6-4D09-822F-B877F9D2A7FE}"/>
              </a:ext>
            </a:extLst>
          </p:cNvPr>
          <p:cNvSpPr txBox="1"/>
          <p:nvPr/>
        </p:nvSpPr>
        <p:spPr>
          <a:xfrm>
            <a:off x="5004048" y="3626258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10000KG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3D56A50A-317B-4DFC-B242-7E9F9DB4E53D}"/>
              </a:ext>
            </a:extLst>
          </p:cNvPr>
          <p:cNvSpPr txBox="1"/>
          <p:nvPr/>
        </p:nvSpPr>
        <p:spPr>
          <a:xfrm>
            <a:off x="55205" y="3104548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1000KG</a:t>
            </a:r>
          </a:p>
        </p:txBody>
      </p:sp>
    </p:spTree>
    <p:extLst>
      <p:ext uri="{BB962C8B-B14F-4D97-AF65-F5344CB8AC3E}">
        <p14:creationId xmlns:p14="http://schemas.microsoft.com/office/powerpoint/2010/main" val="168834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/>
              <a:t>WMS Warehouse Management System</a:t>
            </a:r>
          </a:p>
          <a:p>
            <a:pPr lvl="1"/>
            <a:r>
              <a:rPr lang="sv-SE" sz="2000" dirty="0"/>
              <a:t>Administrativt stöd </a:t>
            </a:r>
          </a:p>
          <a:p>
            <a:pPr lvl="1"/>
            <a:r>
              <a:rPr lang="sv-SE" sz="2000" dirty="0"/>
              <a:t>Administration av produkter</a:t>
            </a:r>
          </a:p>
          <a:p>
            <a:pPr lvl="2"/>
            <a:r>
              <a:rPr lang="sv-SE" sz="2000" dirty="0"/>
              <a:t>Saldo</a:t>
            </a:r>
          </a:p>
          <a:p>
            <a:pPr lvl="2"/>
            <a:r>
              <a:rPr lang="sv-SE" sz="2000" dirty="0"/>
              <a:t>Vikt och volym</a:t>
            </a:r>
          </a:p>
          <a:p>
            <a:pPr lvl="2"/>
            <a:r>
              <a:rPr lang="sv-SE" sz="2000" dirty="0"/>
              <a:t>Lagerplats</a:t>
            </a:r>
          </a:p>
          <a:p>
            <a:pPr lvl="1"/>
            <a:r>
              <a:rPr lang="sv-SE" sz="2000" dirty="0"/>
              <a:t>Kommunikation</a:t>
            </a:r>
          </a:p>
          <a:p>
            <a:pPr lvl="2"/>
            <a:r>
              <a:rPr lang="sv-SE" sz="2000" dirty="0"/>
              <a:t>Leverantörer och transportörer</a:t>
            </a:r>
          </a:p>
          <a:p>
            <a:pPr lvl="2"/>
            <a:r>
              <a:rPr lang="sv-SE" sz="2000" dirty="0"/>
              <a:t>Leverans och statusinformation</a:t>
            </a:r>
          </a:p>
          <a:p>
            <a:pPr lvl="3"/>
            <a:r>
              <a:rPr lang="sv-SE" dirty="0"/>
              <a:t>Kunder</a:t>
            </a:r>
          </a:p>
          <a:p>
            <a:pPr lvl="3"/>
            <a:r>
              <a:rPr lang="sv-SE" dirty="0"/>
              <a:t>Inköp </a:t>
            </a:r>
          </a:p>
          <a:p>
            <a:pPr lvl="2"/>
            <a:r>
              <a:rPr lang="sv-SE" sz="2000" dirty="0"/>
              <a:t>Trådlösinformation RDIF</a:t>
            </a:r>
          </a:p>
          <a:p>
            <a:pPr lvl="2"/>
            <a:endParaRPr lang="sv-SE" dirty="0"/>
          </a:p>
          <a:p>
            <a:endParaRPr lang="sv-S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59" y="1823674"/>
            <a:ext cx="2780441" cy="199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ubrik 3">
            <a:extLst>
              <a:ext uri="{FF2B5EF4-FFF2-40B4-BE49-F238E27FC236}">
                <a16:creationId xmlns:a16="http://schemas.microsoft.com/office/drawing/2014/main" id="{EF709BCD-9074-80F5-3D5B-2A76D645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t">
            <a:normAutofit/>
          </a:bodyPr>
          <a:lstStyle/>
          <a:p>
            <a:r>
              <a:rPr lang="sv-SE" dirty="0"/>
              <a:t>Affärssystem - Varuägaren </a:t>
            </a:r>
            <a:endParaRPr lang="sv-SE" sz="600" dirty="0"/>
          </a:p>
        </p:txBody>
      </p:sp>
    </p:spTree>
    <p:extLst>
      <p:ext uri="{BB962C8B-B14F-4D97-AF65-F5344CB8AC3E}">
        <p14:creationId xmlns:p14="http://schemas.microsoft.com/office/powerpoint/2010/main" val="3505611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313490-2900-411D-B903-42586A61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/>
            <a:r>
              <a:rPr lang="sv-SE" sz="2800" dirty="0"/>
              <a:t>Metoder för transportinriktad miljöberäkning</a:t>
            </a:r>
          </a:p>
          <a:p>
            <a:pPr marL="971550" lvl="1" indent="-457200"/>
            <a:r>
              <a:rPr lang="sv-SE" sz="2400" dirty="0"/>
              <a:t>Drivmedel och miljöpåverkan</a:t>
            </a:r>
          </a:p>
          <a:p>
            <a:pPr marL="971550" lvl="1" indent="-457200"/>
            <a:r>
              <a:rPr lang="sv-SE" sz="2400" dirty="0"/>
              <a:t>Emissioner, utsläpp</a:t>
            </a:r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B4B45AD-B77C-4826-B46D-DD416EEB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233713"/>
            <a:ext cx="5346655" cy="3072650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41F8200A-0CC3-497E-B56E-EA0FC8D9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Beräkna och mäta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B6EED635-EF3E-9876-3D10-0F6186DB786D}"/>
              </a:ext>
            </a:extLst>
          </p:cNvPr>
          <p:cNvSpPr txBox="1"/>
          <p:nvPr/>
        </p:nvSpPr>
        <p:spPr>
          <a:xfrm>
            <a:off x="5705679" y="2769490"/>
            <a:ext cx="343832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/>
              <a:t>Exempel</a:t>
            </a:r>
          </a:p>
          <a:p>
            <a:r>
              <a:rPr lang="sv-SE" dirty="0"/>
              <a:t>EURO 6 fordon </a:t>
            </a:r>
          </a:p>
          <a:p>
            <a:r>
              <a:rPr lang="sv-SE" dirty="0"/>
              <a:t>Sträcka 50 mil</a:t>
            </a:r>
          </a:p>
          <a:p>
            <a:r>
              <a:rPr lang="sv-SE" dirty="0"/>
              <a:t>Förbrukar 0,372 l diesel per km 500km x 0,372 = 186 liter diesel</a:t>
            </a:r>
          </a:p>
          <a:p>
            <a:r>
              <a:rPr lang="sv-SE" dirty="0"/>
              <a:t>Utsläpp</a:t>
            </a:r>
          </a:p>
          <a:p>
            <a:r>
              <a:rPr lang="sv-SE" dirty="0"/>
              <a:t>500 x 0,0770 = 38,5 kg CO2</a:t>
            </a:r>
          </a:p>
          <a:p>
            <a:endParaRPr lang="sv-SE" dirty="0"/>
          </a:p>
          <a:p>
            <a:r>
              <a:rPr lang="sv-SE" dirty="0"/>
              <a:t>EUR0 5</a:t>
            </a:r>
          </a:p>
          <a:p>
            <a:r>
              <a:rPr lang="sv-SE" dirty="0"/>
              <a:t>Förbrukning 500 x 0,335 = 167,5 liter diesel</a:t>
            </a:r>
          </a:p>
          <a:p>
            <a:r>
              <a:rPr lang="sv-SE" dirty="0"/>
              <a:t>Utsläpp</a:t>
            </a:r>
          </a:p>
          <a:p>
            <a:r>
              <a:rPr lang="sv-SE" dirty="0"/>
              <a:t>500 x 0,1539 = 76,95kg CO2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64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8A5B12D-F84A-43E4-9F8C-AA6135C1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Beräkna och mäta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37714D9-E2F0-434C-AC36-610256E6D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Miljöberäkning för lager</a:t>
            </a:r>
          </a:p>
          <a:p>
            <a:pPr lvl="1"/>
            <a:r>
              <a:rPr lang="sv-SE" dirty="0"/>
              <a:t>Energianvändning</a:t>
            </a:r>
          </a:p>
          <a:p>
            <a:pPr lvl="2"/>
            <a:r>
              <a:rPr lang="sv-SE" dirty="0"/>
              <a:t>Fossila bränslen</a:t>
            </a:r>
          </a:p>
          <a:p>
            <a:pPr lvl="1"/>
            <a:r>
              <a:rPr lang="sv-SE" dirty="0"/>
              <a:t>Resursförbrukning</a:t>
            </a:r>
          </a:p>
          <a:p>
            <a:pPr lvl="2"/>
            <a:r>
              <a:rPr lang="sv-SE" dirty="0"/>
              <a:t>Förpackningar</a:t>
            </a:r>
          </a:p>
          <a:p>
            <a:pPr lvl="2"/>
            <a:r>
              <a:rPr lang="sv-SE" dirty="0"/>
              <a:t>Återvinning</a:t>
            </a:r>
          </a:p>
          <a:p>
            <a:pPr lvl="2"/>
            <a:r>
              <a:rPr lang="sv-SE" dirty="0"/>
              <a:t>Återanvändning</a:t>
            </a:r>
          </a:p>
          <a:p>
            <a:pPr lvl="1"/>
            <a:r>
              <a:rPr lang="sv-SE" dirty="0"/>
              <a:t>Markanvändning</a:t>
            </a:r>
          </a:p>
          <a:p>
            <a:pPr lvl="2"/>
            <a:r>
              <a:rPr lang="sv-SE" dirty="0"/>
              <a:t>Lokalisering</a:t>
            </a:r>
          </a:p>
          <a:p>
            <a:pPr lvl="1"/>
            <a:r>
              <a:rPr lang="sv-SE" dirty="0"/>
              <a:t>Miljövinsten för lager</a:t>
            </a:r>
          </a:p>
          <a:p>
            <a:pPr lvl="2"/>
            <a:r>
              <a:rPr lang="sv-SE" dirty="0"/>
              <a:t>Fyllnadsgraden i transporterna</a:t>
            </a:r>
          </a:p>
          <a:p>
            <a:pPr lvl="1"/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991FBFD-41A8-489A-97CA-E0ECFE38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3845722"/>
            <a:ext cx="2016494" cy="24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14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Beräkna och mäta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Livscykelanalys LCA</a:t>
            </a:r>
          </a:p>
          <a:p>
            <a:pPr lvl="1"/>
            <a:r>
              <a:rPr lang="sv-SE" dirty="0"/>
              <a:t>En produkts totala miljöpåverkan</a:t>
            </a:r>
          </a:p>
          <a:p>
            <a:pPr lvl="2"/>
            <a:r>
              <a:rPr lang="sv-SE" dirty="0"/>
              <a:t>Råvaruuttag</a:t>
            </a:r>
          </a:p>
          <a:p>
            <a:pPr lvl="2"/>
            <a:r>
              <a:rPr lang="sv-SE" dirty="0"/>
              <a:t>Tillverkning</a:t>
            </a:r>
          </a:p>
          <a:p>
            <a:pPr lvl="2"/>
            <a:r>
              <a:rPr lang="sv-SE" dirty="0"/>
              <a:t>Transporter</a:t>
            </a:r>
          </a:p>
          <a:p>
            <a:pPr lvl="2"/>
            <a:r>
              <a:rPr lang="sv-SE" dirty="0"/>
              <a:t>Användning</a:t>
            </a:r>
          </a:p>
          <a:p>
            <a:pPr lvl="2"/>
            <a:r>
              <a:rPr lang="sv-SE" dirty="0"/>
              <a:t>Avfallshantering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64278"/>
            <a:ext cx="47244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257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Beräkna och mäta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Att skapa trovärdiga mätresultat</a:t>
            </a:r>
          </a:p>
          <a:p>
            <a:pPr lvl="1"/>
            <a:r>
              <a:rPr lang="sv-SE" dirty="0"/>
              <a:t>Syftet med mätningen</a:t>
            </a:r>
          </a:p>
          <a:p>
            <a:pPr lvl="1"/>
            <a:r>
              <a:rPr lang="sv-SE" dirty="0"/>
              <a:t>Tydliga val</a:t>
            </a:r>
          </a:p>
          <a:p>
            <a:pPr lvl="1"/>
            <a:r>
              <a:rPr lang="sv-SE" dirty="0"/>
              <a:t>Motivera val</a:t>
            </a:r>
          </a:p>
          <a:p>
            <a:pPr lvl="1"/>
            <a:r>
              <a:rPr lang="sv-SE" dirty="0"/>
              <a:t>GRI Global Reporting Initiatives</a:t>
            </a:r>
          </a:p>
          <a:p>
            <a:pPr lvl="2"/>
            <a:r>
              <a:rPr lang="sv-SE" dirty="0"/>
              <a:t>Likrikta rapporter</a:t>
            </a:r>
          </a:p>
          <a:p>
            <a:pPr lvl="2"/>
            <a:r>
              <a:rPr lang="sv-SE" dirty="0"/>
              <a:t>Möjliga jämförelser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293096"/>
            <a:ext cx="2170113" cy="210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83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Ekonomisk hållbarhet</a:t>
            </a:r>
          </a:p>
        </p:txBody>
      </p:sp>
      <p:pic>
        <p:nvPicPr>
          <p:cNvPr id="4" name="Onlinemedia 3" title="Global Reporting Initiative :: The sustainability challenge">
            <a:hlinkClick r:id="" action="ppaction://media"/>
            <a:extLst>
              <a:ext uri="{FF2B5EF4-FFF2-40B4-BE49-F238E27FC236}">
                <a16:creationId xmlns:a16="http://schemas.microsoft.com/office/drawing/2014/main" id="{7B9DCE8A-E162-4A59-90E8-090A2BCE80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47483" y="1766027"/>
            <a:ext cx="8526257" cy="48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2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Beräkna och mäta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  <a:p>
            <a:r>
              <a:rPr lang="sv-SE" dirty="0">
                <a:hlinkClick r:id="rId3"/>
              </a:rPr>
              <a:t>http://www.ecotransit.org/index.en.html</a:t>
            </a:r>
            <a:endParaRPr lang="sv-SE" dirty="0"/>
          </a:p>
          <a:p>
            <a:endParaRPr 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26" y="1970838"/>
            <a:ext cx="3186354" cy="162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94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VMS System - Logistikföretaget </a:t>
            </a:r>
            <a:endParaRPr lang="sv-SE" sz="60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449132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System för inköp, planering och lager</a:t>
            </a:r>
          </a:p>
          <a:p>
            <a:pPr marL="0" indent="0">
              <a:buNone/>
            </a:pPr>
            <a:r>
              <a:rPr lang="sv-SE" sz="2400" dirty="0"/>
              <a:t>Lagersystem</a:t>
            </a:r>
          </a:p>
          <a:p>
            <a:pPr lvl="1" indent="-257175"/>
            <a:r>
              <a:rPr lang="sv-SE" sz="2400" dirty="0"/>
              <a:t>Affärssystemens moduler </a:t>
            </a:r>
          </a:p>
          <a:p>
            <a:pPr lvl="1" indent="-257175"/>
            <a:r>
              <a:rPr lang="sv-SE" sz="2400" dirty="0"/>
              <a:t>Order, lager, Produktion, Planering</a:t>
            </a:r>
          </a:p>
          <a:p>
            <a:pPr lvl="1"/>
            <a:r>
              <a:rPr lang="sv-SE" dirty="0"/>
              <a:t>3PL tjänster</a:t>
            </a:r>
          </a:p>
          <a:p>
            <a:pPr lvl="2"/>
            <a:r>
              <a:rPr lang="sv-SE" dirty="0"/>
              <a:t>System som ka betjäna mer än en varuägare</a:t>
            </a:r>
          </a:p>
          <a:p>
            <a:pPr lvl="2"/>
            <a:r>
              <a:rPr lang="sv-SE" dirty="0"/>
              <a:t>Många tjänster</a:t>
            </a:r>
          </a:p>
          <a:p>
            <a:pPr lvl="2"/>
            <a:r>
              <a:rPr lang="sv-SE" dirty="0"/>
              <a:t>Registrera tid för utförda tjänster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11" y="2615778"/>
            <a:ext cx="2770628" cy="16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92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95937" y="2125266"/>
            <a:ext cx="4896544" cy="41120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sv-SE" sz="1500" dirty="0"/>
          </a:p>
          <a:p>
            <a:r>
              <a:rPr lang="sv-SE" sz="3600" dirty="0"/>
              <a:t>Vanliga funktioner i ett lagersystem</a:t>
            </a:r>
          </a:p>
          <a:p>
            <a:r>
              <a:rPr lang="sv-SE" sz="3100" dirty="0"/>
              <a:t>Bemanning </a:t>
            </a:r>
          </a:p>
          <a:p>
            <a:r>
              <a:rPr lang="sv-SE" sz="3100" dirty="0"/>
              <a:t>Planering av lageryta</a:t>
            </a:r>
          </a:p>
          <a:p>
            <a:pPr lvl="1"/>
            <a:r>
              <a:rPr lang="sv-SE" sz="3100" dirty="0"/>
              <a:t>Systeminformation</a:t>
            </a:r>
          </a:p>
          <a:p>
            <a:r>
              <a:rPr lang="sv-SE" sz="3100" dirty="0"/>
              <a:t>Mottagning</a:t>
            </a:r>
          </a:p>
          <a:p>
            <a:pPr lvl="1"/>
            <a:r>
              <a:rPr lang="sv-SE" sz="3100" dirty="0"/>
              <a:t>Intag i lager</a:t>
            </a:r>
          </a:p>
          <a:p>
            <a:r>
              <a:rPr lang="sv-SE" sz="3100" dirty="0"/>
              <a:t>Utleverans</a:t>
            </a:r>
          </a:p>
          <a:p>
            <a:pPr lvl="1"/>
            <a:r>
              <a:rPr lang="sv-SE" sz="3100" dirty="0"/>
              <a:t>Leveransplanering</a:t>
            </a:r>
          </a:p>
          <a:p>
            <a:r>
              <a:rPr lang="sv-SE" sz="3100" dirty="0"/>
              <a:t>Plock och Pack</a:t>
            </a:r>
          </a:p>
          <a:p>
            <a:r>
              <a:rPr lang="sv-SE" sz="3100" dirty="0"/>
              <a:t>Värdeskapande aktiviteter</a:t>
            </a:r>
          </a:p>
          <a:p>
            <a:pPr lvl="1"/>
            <a:r>
              <a:rPr lang="sv-SE" sz="3100" dirty="0"/>
              <a:t>Montering sammansättning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1" y="2542408"/>
            <a:ext cx="2138251" cy="177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C94AEA0F-F70B-6966-7E3C-ED51B04E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VMS System - Logistikföretaget </a:t>
            </a:r>
            <a:endParaRPr lang="sv-SE" sz="600" dirty="0"/>
          </a:p>
        </p:txBody>
      </p:sp>
    </p:spTree>
    <p:extLst>
      <p:ext uri="{BB962C8B-B14F-4D97-AF65-F5344CB8AC3E}">
        <p14:creationId xmlns:p14="http://schemas.microsoft.com/office/powerpoint/2010/main" val="270741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Vanliga funktioner i ett lagersystem</a:t>
            </a:r>
          </a:p>
          <a:p>
            <a:r>
              <a:rPr lang="sv-SE" sz="2400" dirty="0"/>
              <a:t>Pick-By-Voice</a:t>
            </a:r>
          </a:p>
          <a:p>
            <a:r>
              <a:rPr lang="sv-SE" sz="2400" dirty="0"/>
              <a:t>Omflyttning</a:t>
            </a:r>
          </a:p>
          <a:p>
            <a:r>
              <a:rPr lang="sv-SE" sz="2400" dirty="0"/>
              <a:t>Returer</a:t>
            </a:r>
          </a:p>
          <a:p>
            <a:r>
              <a:rPr lang="sv-SE" sz="2400" dirty="0"/>
              <a:t>Inventering</a:t>
            </a:r>
          </a:p>
          <a:p>
            <a:r>
              <a:rPr lang="sv-SE" sz="2400" dirty="0"/>
              <a:t>Statistik</a:t>
            </a:r>
          </a:p>
          <a:p>
            <a:r>
              <a:rPr lang="sv-SE" sz="2400" dirty="0"/>
              <a:t>Loggning och Spårbarhet</a:t>
            </a:r>
          </a:p>
          <a:p>
            <a:endParaRPr lang="sv-S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98" y="2697391"/>
            <a:ext cx="2409545" cy="176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FFDC6E44-EA6D-D3D9-792B-1C5A72C6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VMS System - Logistikföretaget </a:t>
            </a:r>
            <a:endParaRPr lang="sv-SE" sz="600" dirty="0"/>
          </a:p>
        </p:txBody>
      </p:sp>
    </p:spTree>
    <p:extLst>
      <p:ext uri="{BB962C8B-B14F-4D97-AF65-F5344CB8AC3E}">
        <p14:creationId xmlns:p14="http://schemas.microsoft.com/office/powerpoint/2010/main" val="3095307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Affärssystem - Varuägaren </a:t>
            </a:r>
            <a:endParaRPr lang="sv-SE" sz="60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Inköpssystem</a:t>
            </a:r>
          </a:p>
          <a:p>
            <a:pPr lvl="1"/>
            <a:r>
              <a:rPr lang="sv-SE" sz="2400" dirty="0"/>
              <a:t>Del av verksamhetsystemet</a:t>
            </a:r>
          </a:p>
          <a:p>
            <a:r>
              <a:rPr lang="sv-SE" dirty="0"/>
              <a:t>Vanliga funktioner</a:t>
            </a:r>
          </a:p>
          <a:p>
            <a:pPr lvl="1"/>
            <a:r>
              <a:rPr lang="sv-SE" dirty="0"/>
              <a:t>Kataloghantering</a:t>
            </a:r>
          </a:p>
          <a:p>
            <a:pPr lvl="1"/>
            <a:r>
              <a:rPr lang="sv-SE" dirty="0"/>
              <a:t>Produktinformation</a:t>
            </a:r>
          </a:p>
          <a:p>
            <a:pPr lvl="1"/>
            <a:r>
              <a:rPr lang="sv-SE" dirty="0"/>
              <a:t>Leverantörsregister och Resultatkort</a:t>
            </a:r>
          </a:p>
          <a:p>
            <a:pPr lvl="1"/>
            <a:r>
              <a:rPr lang="sv-SE" dirty="0"/>
              <a:t>Avtal, rabatter, kampanjer</a:t>
            </a:r>
          </a:p>
          <a:p>
            <a:pPr marL="685800" lvl="2" indent="0">
              <a:buNone/>
            </a:pPr>
            <a:endParaRPr lang="sv-SE" dirty="0"/>
          </a:p>
          <a:p>
            <a:pPr lvl="2"/>
            <a:endParaRPr lang="sv-S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65" y="2992575"/>
            <a:ext cx="2884185" cy="161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48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Affärssystem - Varuägaren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283968" y="2125266"/>
            <a:ext cx="4727873" cy="3824014"/>
          </a:xfrm>
        </p:spPr>
        <p:txBody>
          <a:bodyPr>
            <a:normAutofit/>
          </a:bodyPr>
          <a:lstStyle/>
          <a:p>
            <a:pPr marL="42863" indent="0">
              <a:buNone/>
            </a:pPr>
            <a:r>
              <a:rPr lang="sv-SE" sz="2800" dirty="0"/>
              <a:t>Vanliga funktioner i ett inköpssystem</a:t>
            </a:r>
          </a:p>
          <a:p>
            <a:pPr lvl="1"/>
            <a:r>
              <a:rPr lang="sv-SE" dirty="0"/>
              <a:t>Kommunikation</a:t>
            </a:r>
          </a:p>
          <a:p>
            <a:pPr lvl="2"/>
            <a:r>
              <a:rPr lang="sv-SE" dirty="0"/>
              <a:t>Portalfunktion</a:t>
            </a:r>
          </a:p>
          <a:p>
            <a:pPr lvl="1"/>
            <a:r>
              <a:rPr lang="sv-SE" dirty="0"/>
              <a:t>Beräkning inköpskvantitet</a:t>
            </a:r>
          </a:p>
          <a:p>
            <a:pPr lvl="1"/>
            <a:r>
              <a:rPr lang="sv-SE" dirty="0"/>
              <a:t>Orderläggning</a:t>
            </a:r>
          </a:p>
          <a:p>
            <a:pPr lvl="1"/>
            <a:r>
              <a:rPr lang="sv-SE" dirty="0"/>
              <a:t>Söka artiklar</a:t>
            </a:r>
          </a:p>
          <a:p>
            <a:endParaRPr lang="sv-S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757018"/>
            <a:ext cx="3326123" cy="101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5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Affärssystem – Varuägaren – Logistikföretaget- Transportörer</a:t>
            </a:r>
            <a:endParaRPr lang="sv-SE" sz="60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TA system – Transportadministrativa system</a:t>
            </a:r>
          </a:p>
          <a:p>
            <a:r>
              <a:rPr lang="sv-SE" dirty="0"/>
              <a:t>TMS Transport Management System</a:t>
            </a:r>
          </a:p>
          <a:p>
            <a:pPr lvl="1"/>
            <a:r>
              <a:rPr lang="sv-SE" dirty="0"/>
              <a:t>Administration av leveranser hos en transportör – logistikleverantör – kunder</a:t>
            </a:r>
          </a:p>
          <a:p>
            <a:pPr marL="342900" lvl="1" indent="0">
              <a:buNone/>
            </a:pPr>
            <a:endParaRPr lang="sv-SE" dirty="0"/>
          </a:p>
          <a:p>
            <a:pPr lvl="1"/>
            <a:r>
              <a:rPr lang="sv-SE" sz="2400" dirty="0" err="1"/>
              <a:t>nShift</a:t>
            </a:r>
            <a:r>
              <a:rPr lang="sv-SE" sz="2400" dirty="0"/>
              <a:t> (</a:t>
            </a:r>
            <a:r>
              <a:rPr lang="sv-SE" sz="2400" dirty="0" err="1"/>
              <a:t>Unifaun</a:t>
            </a:r>
            <a:r>
              <a:rPr lang="sv-SE" sz="2400" dirty="0"/>
              <a:t>)</a:t>
            </a:r>
          </a:p>
          <a:p>
            <a:pPr lvl="1"/>
            <a:r>
              <a:rPr lang="sv-SE" sz="2400" dirty="0" err="1"/>
              <a:t>Sendify</a:t>
            </a:r>
            <a:endParaRPr lang="sv-SE" sz="2400" dirty="0"/>
          </a:p>
          <a:p>
            <a:pPr lvl="1"/>
            <a:r>
              <a:rPr lang="sv-SE" sz="2400" dirty="0" err="1"/>
              <a:t>Logtrade</a:t>
            </a:r>
            <a:endParaRPr lang="sv-SE" sz="2400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028" name="Picture 4" descr="Integration med nShift Delivery (tidigare Unifaun Online) - Abicart.se">
            <a:extLst>
              <a:ext uri="{FF2B5EF4-FFF2-40B4-BE49-F238E27FC236}">
                <a16:creationId xmlns:a16="http://schemas.microsoft.com/office/drawing/2014/main" id="{35EF3935-3437-2333-BE76-04CDD584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14" y="5144405"/>
            <a:ext cx="1607344" cy="16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C6708931-8408-B600-78ED-63413356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25" y="4290817"/>
            <a:ext cx="2444705" cy="742142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20F62397-7A83-4167-B5E3-4018AB91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572" y="5638374"/>
            <a:ext cx="3071813" cy="8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5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12607</TotalTime>
  <Words>905</Words>
  <Application>Microsoft Office PowerPoint</Application>
  <PresentationFormat>Bildspel på skärmen (4:3)</PresentationFormat>
  <Paragraphs>362</Paragraphs>
  <Slides>35</Slides>
  <Notes>33</Notes>
  <HiddenSlides>0</HiddenSlides>
  <MMClips>1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Office-tema</vt:lpstr>
      <vt:lpstr>Affärssystem - Varuägaren </vt:lpstr>
      <vt:lpstr>Affärssystem - Varuägaren </vt:lpstr>
      <vt:lpstr>Affärssystem - Varuägaren </vt:lpstr>
      <vt:lpstr>VMS System - Logistikföretaget </vt:lpstr>
      <vt:lpstr>VMS System - Logistikföretaget </vt:lpstr>
      <vt:lpstr>VMS System - Logistikföretaget </vt:lpstr>
      <vt:lpstr>Affärssystem - Varuägaren </vt:lpstr>
      <vt:lpstr>Affärssystem - Varuägaren</vt:lpstr>
      <vt:lpstr>Affärssystem – Varuägaren – Logistikföretaget- Transportörer</vt:lpstr>
      <vt:lpstr>Affärssystem – Varuägaren – Logistikföretaget- Transportörer</vt:lpstr>
      <vt:lpstr>Affärssystem – Varuägaren – Logistikföretaget- Transportörer</vt:lpstr>
      <vt:lpstr>Beräkna och mäta</vt:lpstr>
      <vt:lpstr>Beräkna och mäta</vt:lpstr>
      <vt:lpstr>PowerPoint-presentation</vt:lpstr>
      <vt:lpstr>Beräkna och mäta</vt:lpstr>
      <vt:lpstr>Beräkna och mäta</vt:lpstr>
      <vt:lpstr>Beräkna och mäta</vt:lpstr>
      <vt:lpstr>Beräkna och mäta</vt:lpstr>
      <vt:lpstr>Beräkna och mäta</vt:lpstr>
      <vt:lpstr>Beräkna och mäta</vt:lpstr>
      <vt:lpstr>Beräkna och mäta</vt:lpstr>
      <vt:lpstr>              Fyllnadsgrad Metoder för transportinriktad miljöberäkning</vt:lpstr>
      <vt:lpstr>Beräkna och mäta</vt:lpstr>
      <vt:lpstr>Fyllnadsgrad</vt:lpstr>
      <vt:lpstr>Fyllnadsgrad</vt:lpstr>
      <vt:lpstr>Fyllnadsgrad</vt:lpstr>
      <vt:lpstr>Fyllnadsgrad</vt:lpstr>
      <vt:lpstr>Beräkna och mäta</vt:lpstr>
      <vt:lpstr>Beräkna och mäta</vt:lpstr>
      <vt:lpstr>Beräkna och mäta</vt:lpstr>
      <vt:lpstr>Beräkna och mäta</vt:lpstr>
      <vt:lpstr>Beräkna och mäta</vt:lpstr>
      <vt:lpstr>Beräkna och mäta</vt:lpstr>
      <vt:lpstr>Ekonomisk hållbarhet</vt:lpstr>
      <vt:lpstr>Beräkna och mäta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Lisbeth Wessberg Ledner</cp:lastModifiedBy>
  <cp:revision>74</cp:revision>
  <dcterms:created xsi:type="dcterms:W3CDTF">2015-05-27T13:15:01Z</dcterms:created>
  <dcterms:modified xsi:type="dcterms:W3CDTF">2023-12-04T11:20:04Z</dcterms:modified>
</cp:coreProperties>
</file>